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2" r:id="rId2"/>
    <p:sldId id="310" r:id="rId3"/>
    <p:sldId id="311" r:id="rId4"/>
    <p:sldId id="312" r:id="rId5"/>
    <p:sldId id="313" r:id="rId6"/>
    <p:sldId id="305" r:id="rId7"/>
    <p:sldId id="301" r:id="rId8"/>
    <p:sldId id="306" r:id="rId9"/>
    <p:sldId id="307" r:id="rId10"/>
    <p:sldId id="266" r:id="rId11"/>
    <p:sldId id="314" r:id="rId12"/>
    <p:sldId id="293" r:id="rId13"/>
    <p:sldId id="308" r:id="rId14"/>
    <p:sldId id="30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A300"/>
    <a:srgbClr val="FFC000"/>
    <a:srgbClr val="B1A1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317"/>
    <p:restoredTop sz="91403"/>
  </p:normalViewPr>
  <p:slideViewPr>
    <p:cSldViewPr snapToGrid="0" showGuides="1">
      <p:cViewPr varScale="1">
        <p:scale>
          <a:sx n="95" d="100"/>
          <a:sy n="95" d="100"/>
        </p:scale>
        <p:origin x="208" y="8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91BA6-9E08-93B3-5865-B984360797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CEC5A4-0BF9-35F8-A7E3-1BB9E569A6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17192-EA4C-5A7A-1B72-AB806E0B5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C741-1384-8942-832E-37DC167F94A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01503F-1CAA-F740-10C2-BE2852699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3A856E-E311-198C-28ED-715AFBFB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CAFF-D1F0-BA4B-81C2-8F6B2690DC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37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8A5F7-4991-2910-42F4-AA144A266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FBE63-F123-8565-9979-68A4D20C01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8EAA16-E191-B896-BE85-6F19080C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C741-1384-8942-832E-37DC167F94A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25700A-BB37-10CA-8A99-7F5F29208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81BD9-78D5-00F0-6402-9A1F762B1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CAFF-D1F0-BA4B-81C2-8F6B2690DC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117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71DB7C-7F4B-D689-33FF-3F162B13AE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CBA7F3-80E0-11B6-FC8A-C8EB8A6822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2B810-8319-6F95-1ED9-5B7BE62E4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C741-1384-8942-832E-37DC167F94A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238663-36F4-0D11-AEE3-4D31572B3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BE870-A6FB-AA93-7BFB-7AC3D5E69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CAFF-D1F0-BA4B-81C2-8F6B2690DC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38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BB8-0C68-C539-07C1-66DDF91BC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803F7-3103-CAAA-2B76-5A9744A57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1A293C-B601-6E5A-579F-326CBC5EA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C741-1384-8942-832E-37DC167F94A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89E048-E3B1-35BD-6CD7-F815DE52C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79A33-5312-E547-E7B8-A17A54028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CAFF-D1F0-BA4B-81C2-8F6B2690DC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203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5B555-0A71-80E9-A5A6-07638D295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D259A5-EF46-5088-3844-C786B96ED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959ED-FAFF-CEF7-4F9B-30AD3725B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C741-1384-8942-832E-37DC167F94A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73EFBD-3475-B988-BB4E-69615EC51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B744E-101C-D4F1-6BB5-0E9F25584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CAFF-D1F0-BA4B-81C2-8F6B2690DC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32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0DB98-FE95-2403-35F2-F154F1E0E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D81B7-7466-2B18-C8A5-C68DA5291C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BE4D84-272D-1BF1-23CE-2B4FB0FF4E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1C0A22-C445-38A4-0CF0-9B4C4958F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C741-1384-8942-832E-37DC167F94A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CE4DB3-0B78-FED8-FADF-F2EEC6A69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58CEB1-C838-C30D-EE6E-14918FA50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CAFF-D1F0-BA4B-81C2-8F6B2690DC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55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1BD2C-BF5D-9396-6F42-D0D94B6FC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335B84-3FF1-B543-6C68-C737621FC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E4B634-8B55-ECDB-7C58-BEDF246A46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85B856-1D27-2AE7-2646-5BD9C61A92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5F809A4-E4E1-2521-8595-D65DEFD36E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4C3450-19B9-351E-E84B-F037516A2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C741-1384-8942-832E-37DC167F94A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CBDD3F-5839-F17E-8182-C8D795226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71CD1F-6CB5-FF32-F6E0-E7B463681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CAFF-D1F0-BA4B-81C2-8F6B2690DC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571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96620-6CD1-F0E6-2070-56C28860E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537BA0-64F2-3CF6-3D49-D342438EF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C741-1384-8942-832E-37DC167F94A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2E675C-50E2-A1C9-7F1A-C352DCB48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343D6C-B191-9DAC-8129-A861CD413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CAFF-D1F0-BA4B-81C2-8F6B2690DC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06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43E3AE-3076-DE9D-08A0-36C484C23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C741-1384-8942-832E-37DC167F94A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EEB669-B0FD-0B1C-6D23-011463768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6A2907-2115-C124-BE50-E25CE363E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CAFF-D1F0-BA4B-81C2-8F6B2690DC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08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5225C-8784-9D86-33A9-72B3ACC18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55364-B077-1526-CFAC-55C591A2F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82DD34-6836-0734-23D6-5693C6CC1F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A136C7-70F2-0786-F372-3B7F7583D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C741-1384-8942-832E-37DC167F94A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BABC7F-E662-838D-1503-FD1395DE1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7C5B5F-3469-B2A8-6E3B-6FD807D9E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CAFF-D1F0-BA4B-81C2-8F6B2690DC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1260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2BEED-CD2B-3B84-B48E-EC717BAB6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D8289C-CAB4-ABFF-9164-59D3498FEF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21782-B37D-72F3-5EC2-B5A688C069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347893-BC91-EFC2-F36C-911FBAE68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CC741-1384-8942-832E-37DC167F94A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0C3DC3-AAFA-35FF-7107-FDCCD1EAF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BC9336-5D17-EDA8-276B-E46F38C2B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8CAFF-D1F0-BA4B-81C2-8F6B2690DC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436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87704E-354F-E7EB-09AE-40994D1E3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F977FD-AD91-2D1B-5879-F9B47F532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FF6DF-18C0-3F61-E89B-DAD4416FE0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9CC741-1384-8942-832E-37DC167F94AA}" type="datetimeFigureOut">
              <a:rPr lang="en-GB" smtClean="0"/>
              <a:t>28/01/2026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B64BB-59B7-05F6-3252-DE63F5F6D1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92E7AE-9ED8-4AA9-0DB7-9208B12005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E8CAFF-D1F0-BA4B-81C2-8F6B2690DC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21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B5639-E829-FC8A-846A-2DB5DBE88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lourful pins linked with threads">
            <a:extLst>
              <a:ext uri="{FF2B5EF4-FFF2-40B4-BE49-F238E27FC236}">
                <a16:creationId xmlns:a16="http://schemas.microsoft.com/office/drawing/2014/main" id="{78383AB0-1EBA-8631-40CE-0C128E1373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942" b="14472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7DA3C6-9749-59FF-0567-ABFD776063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48142" y="294468"/>
            <a:ext cx="7800660" cy="3134532"/>
          </a:xfrm>
        </p:spPr>
        <p:txBody>
          <a:bodyPr anchor="t">
            <a:noAutofit/>
          </a:bodyPr>
          <a:lstStyle/>
          <a:p>
            <a:pPr algn="r"/>
            <a:r>
              <a:rPr lang="en-GB" sz="6600" dirty="0">
                <a:solidFill>
                  <a:srgbClr val="FFFFFF"/>
                </a:solidFill>
                <a:effectLst>
                  <a:glow rad="228600">
                    <a:schemeClr val="tx2">
                      <a:lumMod val="75000"/>
                      <a:lumOff val="25000"/>
                      <a:alpha val="40000"/>
                    </a:schemeClr>
                  </a:glow>
                </a:effectLst>
              </a:rPr>
              <a:t>Strategic Sending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548F43-92F4-0B14-401B-88651C5EF1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734" y="4864945"/>
            <a:ext cx="6295332" cy="1588514"/>
          </a:xfrm>
        </p:spPr>
        <p:txBody>
          <a:bodyPr anchor="b">
            <a:noAutofit/>
          </a:bodyPr>
          <a:lstStyle/>
          <a:p>
            <a:pPr algn="l"/>
            <a:r>
              <a:rPr lang="en-GB" dirty="0"/>
              <a:t>Selected Slides to help explain Strategic Sending.  You can choose to use some or all of these in a presentation.</a:t>
            </a:r>
          </a:p>
          <a:p>
            <a:pPr algn="l"/>
            <a:r>
              <a:rPr lang="en-GB" dirty="0"/>
              <a:t>December 2025</a:t>
            </a:r>
          </a:p>
        </p:txBody>
      </p:sp>
    </p:spTree>
    <p:extLst>
      <p:ext uri="{BB962C8B-B14F-4D97-AF65-F5344CB8AC3E}">
        <p14:creationId xmlns:p14="http://schemas.microsoft.com/office/powerpoint/2010/main" val="350166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the world with green and orange circles&#10;&#10;Description automatically generated">
            <a:extLst>
              <a:ext uri="{FF2B5EF4-FFF2-40B4-BE49-F238E27FC236}">
                <a16:creationId xmlns:a16="http://schemas.microsoft.com/office/drawing/2014/main" id="{F8BC60AB-E759-DAAC-F731-88AE8A6A3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81" y="584200"/>
            <a:ext cx="10432995" cy="6273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0455F3-32FF-B3E2-C7BA-37367099502F}"/>
              </a:ext>
            </a:extLst>
          </p:cNvPr>
          <p:cNvSpPr txBox="1"/>
          <p:nvPr/>
        </p:nvSpPr>
        <p:spPr>
          <a:xfrm>
            <a:off x="2231136" y="-1926"/>
            <a:ext cx="7745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Frontier Peoples with more than a Million Population each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F899E2-22DE-D2E6-D6C0-677837FF0614}"/>
              </a:ext>
            </a:extLst>
          </p:cNvPr>
          <p:cNvSpPr txBox="1"/>
          <p:nvPr/>
        </p:nvSpPr>
        <p:spPr>
          <a:xfrm>
            <a:off x="1" y="6137773"/>
            <a:ext cx="3778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In Frontier Peoples fewer than 1 in 1,000 follow Chris.</a:t>
            </a:r>
          </a:p>
          <a:p>
            <a:r>
              <a:rPr lang="en-GB" sz="1200" dirty="0"/>
              <a:t>Copied from </a:t>
            </a:r>
            <a:r>
              <a:rPr lang="en-GB" sz="1200" dirty="0" err="1"/>
              <a:t>JoshuaProject.net</a:t>
            </a:r>
            <a:r>
              <a:rPr lang="en-GB" sz="1200" dirty="0"/>
              <a:t> December 2024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EC1388-D861-42D6-3C89-7EE0BCE8F112}"/>
              </a:ext>
            </a:extLst>
          </p:cNvPr>
          <p:cNvSpPr txBox="1"/>
          <p:nvPr/>
        </p:nvSpPr>
        <p:spPr>
          <a:xfrm>
            <a:off x="8155858" y="1285251"/>
            <a:ext cx="4036143" cy="34163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Strategic Sending strongly supports sending to least reached peoples.  </a:t>
            </a:r>
          </a:p>
          <a:p>
            <a:pPr algn="ctr"/>
            <a:r>
              <a:rPr lang="en-GB" sz="2400" dirty="0"/>
              <a:t>283 of these 284 Frontier Peoples with more than a million population are centred in regions that  Strategic Sending indicates need outside assistance.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6CA2C3-07E4-E159-448F-6A4CD650BDB4}"/>
              </a:ext>
            </a:extLst>
          </p:cNvPr>
          <p:cNvSpPr txBox="1"/>
          <p:nvPr/>
        </p:nvSpPr>
        <p:spPr>
          <a:xfrm>
            <a:off x="2394857" y="2772228"/>
            <a:ext cx="187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Muslims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65B46F-8F50-745E-DB40-7988A6555DB8}"/>
              </a:ext>
            </a:extLst>
          </p:cNvPr>
          <p:cNvSpPr txBox="1"/>
          <p:nvPr/>
        </p:nvSpPr>
        <p:spPr>
          <a:xfrm>
            <a:off x="4251380" y="3367706"/>
            <a:ext cx="187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D1A300"/>
                </a:solidFill>
              </a:rPr>
              <a:t>Hindus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4A0572-2C00-967F-7336-87681ADA9AF3}"/>
              </a:ext>
            </a:extLst>
          </p:cNvPr>
          <p:cNvSpPr txBox="1"/>
          <p:nvPr/>
        </p:nvSpPr>
        <p:spPr>
          <a:xfrm>
            <a:off x="6529559" y="2402896"/>
            <a:ext cx="187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C000"/>
                </a:solidFill>
              </a:rPr>
              <a:t>Buddhists</a:t>
            </a:r>
          </a:p>
        </p:txBody>
      </p:sp>
    </p:spTree>
    <p:extLst>
      <p:ext uri="{BB962C8B-B14F-4D97-AF65-F5344CB8AC3E}">
        <p14:creationId xmlns:p14="http://schemas.microsoft.com/office/powerpoint/2010/main" val="3408556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stone castle on a hill&#10;&#10;AI-generated content may be incorrect.">
            <a:extLst>
              <a:ext uri="{FF2B5EF4-FFF2-40B4-BE49-F238E27FC236}">
                <a16:creationId xmlns:a16="http://schemas.microsoft.com/office/drawing/2014/main" id="{6B1E692C-F2D8-3B6A-5F4A-EB364AAD458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264695" y="-1491914"/>
            <a:ext cx="12456695" cy="93425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BA9E52-F1EE-6F60-DE14-8590116CD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R.N.A. – Resources, Needs and Affinities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BA35137-6545-CF47-B142-B5A11A484471}"/>
              </a:ext>
            </a:extLst>
          </p:cNvPr>
          <p:cNvSpPr/>
          <p:nvPr/>
        </p:nvSpPr>
        <p:spPr>
          <a:xfrm>
            <a:off x="9216711" y="2683301"/>
            <a:ext cx="1459690" cy="1459690"/>
          </a:xfrm>
          <a:prstGeom prst="ellipse">
            <a:avLst/>
          </a:prstGeom>
          <a:solidFill>
            <a:schemeClr val="accent4">
              <a:lumMod val="75000"/>
              <a:alpha val="49804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2B0574A-963E-C6BE-1E9A-5108E66D6686}"/>
              </a:ext>
            </a:extLst>
          </p:cNvPr>
          <p:cNvSpPr/>
          <p:nvPr/>
        </p:nvSpPr>
        <p:spPr>
          <a:xfrm>
            <a:off x="1452457" y="2728772"/>
            <a:ext cx="1415359" cy="1415359"/>
          </a:xfrm>
          <a:prstGeom prst="ellipse">
            <a:avLst/>
          </a:prstGeom>
          <a:solidFill>
            <a:srgbClr val="FFC000">
              <a:alpha val="50196"/>
            </a:srgbClr>
          </a:solidFill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AE49723-2583-7F81-D741-94B55020B540}"/>
              </a:ext>
            </a:extLst>
          </p:cNvPr>
          <p:cNvSpPr/>
          <p:nvPr/>
        </p:nvSpPr>
        <p:spPr>
          <a:xfrm>
            <a:off x="1766691" y="3036339"/>
            <a:ext cx="793519" cy="793519"/>
          </a:xfrm>
          <a:prstGeom prst="ellipse">
            <a:avLst/>
          </a:prstGeom>
          <a:solidFill>
            <a:schemeClr val="accent2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FA34866-96F2-3EEF-5509-A37C2CB3D532}"/>
              </a:ext>
            </a:extLst>
          </p:cNvPr>
          <p:cNvSpPr/>
          <p:nvPr/>
        </p:nvSpPr>
        <p:spPr>
          <a:xfrm>
            <a:off x="9546198" y="3037997"/>
            <a:ext cx="793519" cy="793519"/>
          </a:xfrm>
          <a:prstGeom prst="ellipse">
            <a:avLst/>
          </a:prstGeom>
          <a:solidFill>
            <a:schemeClr val="accent2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74C7C9-3420-B753-1E05-7005A52DE126}"/>
              </a:ext>
            </a:extLst>
          </p:cNvPr>
          <p:cNvSpPr txBox="1"/>
          <p:nvPr/>
        </p:nvSpPr>
        <p:spPr>
          <a:xfrm>
            <a:off x="1452457" y="1690688"/>
            <a:ext cx="3633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Resource</a:t>
            </a:r>
            <a:r>
              <a:rPr lang="en-GB" sz="2400" dirty="0"/>
              <a:t>: </a:t>
            </a:r>
          </a:p>
          <a:p>
            <a:r>
              <a:rPr lang="en-GB" sz="2400" dirty="0"/>
              <a:t>Evangelical Christians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7216F9-31BF-ED39-EF79-C391192E9AB7}"/>
              </a:ext>
            </a:extLst>
          </p:cNvPr>
          <p:cNvSpPr txBox="1"/>
          <p:nvPr/>
        </p:nvSpPr>
        <p:spPr>
          <a:xfrm>
            <a:off x="7105650" y="1690688"/>
            <a:ext cx="36338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400" b="1" dirty="0"/>
              <a:t>Need</a:t>
            </a:r>
            <a:r>
              <a:rPr lang="en-GB" sz="2400" dirty="0"/>
              <a:t>: </a:t>
            </a:r>
          </a:p>
          <a:p>
            <a:pPr algn="r"/>
            <a:r>
              <a:rPr lang="en-GB" sz="2400" dirty="0"/>
              <a:t>Population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7A0E4E1-AD30-8B17-4D78-CA3DADCD2C28}"/>
              </a:ext>
            </a:extLst>
          </p:cNvPr>
          <p:cNvSpPr txBox="1"/>
          <p:nvPr/>
        </p:nvSpPr>
        <p:spPr>
          <a:xfrm>
            <a:off x="3818965" y="4194467"/>
            <a:ext cx="45585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Affinity</a:t>
            </a:r>
            <a:r>
              <a:rPr lang="en-GB" sz="2400" dirty="0"/>
              <a:t>: </a:t>
            </a:r>
          </a:p>
          <a:p>
            <a:pPr algn="ctr"/>
            <a:r>
              <a:rPr lang="en-GB" sz="2400" dirty="0"/>
              <a:t>Physical Distance</a:t>
            </a:r>
          </a:p>
          <a:p>
            <a:pPr algn="ctr"/>
            <a:r>
              <a:rPr lang="en-GB" sz="2400" dirty="0"/>
              <a:t>Language</a:t>
            </a:r>
          </a:p>
          <a:p>
            <a:pPr algn="ctr"/>
            <a:r>
              <a:rPr lang="en-GB" sz="2400" dirty="0"/>
              <a:t>Country</a:t>
            </a:r>
          </a:p>
          <a:p>
            <a:pPr algn="ctr"/>
            <a:r>
              <a:rPr lang="en-GB" sz="2400" dirty="0"/>
              <a:t>Bigger Harvest + Fewer Workers</a:t>
            </a:r>
          </a:p>
        </p:txBody>
      </p:sp>
      <p:cxnSp>
        <p:nvCxnSpPr>
          <p:cNvPr id="22" name="Curved Connector 21">
            <a:extLst>
              <a:ext uri="{FF2B5EF4-FFF2-40B4-BE49-F238E27FC236}">
                <a16:creationId xmlns:a16="http://schemas.microsoft.com/office/drawing/2014/main" id="{FEE950E6-E528-6EC9-D65C-3E5F29AE0F7B}"/>
              </a:ext>
            </a:extLst>
          </p:cNvPr>
          <p:cNvCxnSpPr>
            <a:stCxn id="7" idx="5"/>
            <a:endCxn id="6" idx="3"/>
          </p:cNvCxnSpPr>
          <p:nvPr/>
        </p:nvCxnSpPr>
        <p:spPr>
          <a:xfrm rot="5400000" flipH="1" flipV="1">
            <a:off x="6041693" y="548071"/>
            <a:ext cx="7632" cy="6769937"/>
          </a:xfrm>
          <a:prstGeom prst="curvedConnector3">
            <a:avLst>
              <a:gd name="adj1" fmla="val -13948205"/>
            </a:avLst>
          </a:prstGeom>
          <a:ln w="57150"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95A1BC7-F559-8AFE-C628-0BD99D710796}"/>
              </a:ext>
            </a:extLst>
          </p:cNvPr>
          <p:cNvSpPr txBox="1"/>
          <p:nvPr/>
        </p:nvSpPr>
        <p:spPr>
          <a:xfrm>
            <a:off x="0" y="107802"/>
            <a:ext cx="12188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The data behind Strategic Sending</a:t>
            </a:r>
          </a:p>
        </p:txBody>
      </p:sp>
    </p:spTree>
    <p:extLst>
      <p:ext uri="{BB962C8B-B14F-4D97-AF65-F5344CB8AC3E}">
        <p14:creationId xmlns:p14="http://schemas.microsoft.com/office/powerpoint/2010/main" val="4142377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18D5FD-DD7E-1705-C798-B788B7C97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lourful envelopes">
            <a:extLst>
              <a:ext uri="{FF2B5EF4-FFF2-40B4-BE49-F238E27FC236}">
                <a16:creationId xmlns:a16="http://schemas.microsoft.com/office/drawing/2014/main" id="{DA9A92DD-7F20-6968-C84D-2ECEAF031BC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13011" b="2719"/>
          <a:stretch/>
        </p:blipFill>
        <p:spPr>
          <a:xfrm>
            <a:off x="18987" y="-8"/>
            <a:ext cx="12191979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9B86E6E-5EE3-9CB0-916A-0244B25AE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44663" y="-4344657"/>
            <a:ext cx="3512260" cy="12201589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46000"/>
                </a:srgbClr>
              </a:gs>
              <a:gs pos="100000">
                <a:srgbClr val="000000">
                  <a:alpha val="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911A39-2603-46EF-5D37-FC89A7B73C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78570" y="-449383"/>
            <a:ext cx="2425271" cy="12201588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FF035D5-547C-EDA1-32D0-7093C8AC8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F56016FA-A94F-1303-F67B-38776021FCCE}"/>
              </a:ext>
            </a:extLst>
          </p:cNvPr>
          <p:cNvSpPr/>
          <p:nvPr/>
        </p:nvSpPr>
        <p:spPr>
          <a:xfrm>
            <a:off x="1428755" y="500060"/>
            <a:ext cx="885825" cy="88582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8484F19-5CC1-2B90-0A34-63C2AA0BDA80}"/>
              </a:ext>
            </a:extLst>
          </p:cNvPr>
          <p:cNvSpPr/>
          <p:nvPr/>
        </p:nvSpPr>
        <p:spPr>
          <a:xfrm>
            <a:off x="7710498" y="2224084"/>
            <a:ext cx="885825" cy="88582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341F97E-6F4E-2DBA-E4DC-A82A20568F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E1D20D-020B-C841-CA86-E8BEDD6228DF}"/>
              </a:ext>
            </a:extLst>
          </p:cNvPr>
          <p:cNvSpPr txBox="1"/>
          <p:nvPr/>
        </p:nvSpPr>
        <p:spPr>
          <a:xfrm>
            <a:off x="0" y="107802"/>
            <a:ext cx="12188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Listen to the message to your church</a:t>
            </a:r>
          </a:p>
        </p:txBody>
      </p:sp>
    </p:spTree>
    <p:extLst>
      <p:ext uri="{BB962C8B-B14F-4D97-AF65-F5344CB8AC3E}">
        <p14:creationId xmlns:p14="http://schemas.microsoft.com/office/powerpoint/2010/main" val="2235994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45626C-B742-CAC0-AB2D-DFAA5868A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lourful envelopes">
            <a:extLst>
              <a:ext uri="{FF2B5EF4-FFF2-40B4-BE49-F238E27FC236}">
                <a16:creationId xmlns:a16="http://schemas.microsoft.com/office/drawing/2014/main" id="{44731049-E2E1-5C52-8208-C428531F544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13011" b="2719"/>
          <a:stretch/>
        </p:blipFill>
        <p:spPr>
          <a:xfrm>
            <a:off x="18987" y="-8"/>
            <a:ext cx="12191979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1BF203F-66F9-6CFA-2771-D4C2EA442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44663" y="-4344657"/>
            <a:ext cx="3512260" cy="12201589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46000"/>
                </a:srgbClr>
              </a:gs>
              <a:gs pos="100000">
                <a:srgbClr val="000000">
                  <a:alpha val="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BD6853-CA1B-1E92-54D4-7BC100A88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78570" y="-449383"/>
            <a:ext cx="2425271" cy="12201588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0CFE95F-16D9-5407-F587-1B257AE5E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7BC311B-3F03-BD7B-DD8F-E6675F730F39}"/>
              </a:ext>
            </a:extLst>
          </p:cNvPr>
          <p:cNvSpPr txBox="1">
            <a:spLocks/>
          </p:cNvSpPr>
          <p:nvPr/>
        </p:nvSpPr>
        <p:spPr>
          <a:xfrm>
            <a:off x="7740158" y="5049362"/>
            <a:ext cx="5771055" cy="6619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tos Display" panose="02110004020202020204"/>
                <a:ea typeface="+mj-ea"/>
                <a:cs typeface="+mj-cs"/>
              </a:rPr>
              <a:t>…to the Local Church…</a:t>
            </a:r>
            <a:endParaRPr lang="en-US" sz="3600" dirty="0">
              <a:solidFill>
                <a:srgbClr val="FFFF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2DFEFF-1EA7-5DBE-5CA3-978D31329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10" y="209163"/>
            <a:ext cx="5771055" cy="661983"/>
          </a:xfrm>
        </p:spPr>
        <p:txBody>
          <a:bodyPr vert="horz" lIns="91440" tIns="45720" rIns="91440" bIns="45720" rtlCol="0" anchor="b">
            <a:normAutofit fontScale="92500"/>
          </a:bodyPr>
          <a:lstStyle/>
          <a:p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Aptos Display" panose="02110004020202020204"/>
                <a:ea typeface="+mj-ea"/>
                <a:cs typeface="+mj-cs"/>
              </a:rPr>
              <a:t>Speaking from Global Mission…</a:t>
            </a:r>
            <a:endParaRPr lang="en-US" sz="3600" dirty="0">
              <a:solidFill>
                <a:srgbClr val="FFFF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cxnSp>
        <p:nvCxnSpPr>
          <p:cNvPr id="6" name="Curved Connector 5">
            <a:extLst>
              <a:ext uri="{FF2B5EF4-FFF2-40B4-BE49-F238E27FC236}">
                <a16:creationId xmlns:a16="http://schemas.microsoft.com/office/drawing/2014/main" id="{BB9D1B27-6339-6555-39C0-5D5346F83B9A}"/>
              </a:ext>
            </a:extLst>
          </p:cNvPr>
          <p:cNvCxnSpPr>
            <a:cxnSpLocks/>
            <a:stCxn id="23" idx="4"/>
          </p:cNvCxnSpPr>
          <p:nvPr/>
        </p:nvCxnSpPr>
        <p:spPr>
          <a:xfrm rot="16200000" flipH="1">
            <a:off x="2769944" y="487609"/>
            <a:ext cx="4071938" cy="5868490"/>
          </a:xfrm>
          <a:prstGeom prst="curvedConnector2">
            <a:avLst/>
          </a:prstGeom>
          <a:ln w="57150">
            <a:solidFill>
              <a:schemeClr val="accent1">
                <a:lumMod val="60000"/>
                <a:lumOff val="4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urved Connector 11">
            <a:extLst>
              <a:ext uri="{FF2B5EF4-FFF2-40B4-BE49-F238E27FC236}">
                <a16:creationId xmlns:a16="http://schemas.microsoft.com/office/drawing/2014/main" id="{22E69476-880C-9F72-DA79-01BDD278D521}"/>
              </a:ext>
            </a:extLst>
          </p:cNvPr>
          <p:cNvCxnSpPr>
            <a:cxnSpLocks/>
            <a:endCxn id="26" idx="6"/>
          </p:cNvCxnSpPr>
          <p:nvPr/>
        </p:nvCxnSpPr>
        <p:spPr>
          <a:xfrm rot="16200000" flipV="1">
            <a:off x="8417818" y="2845502"/>
            <a:ext cx="2376300" cy="2019290"/>
          </a:xfrm>
          <a:prstGeom prst="curvedConnector2">
            <a:avLst/>
          </a:prstGeom>
          <a:ln w="57150">
            <a:solidFill>
              <a:schemeClr val="accent2">
                <a:lumMod val="75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23FEB24-205A-992A-F776-DBA7877B28A6}"/>
              </a:ext>
            </a:extLst>
          </p:cNvPr>
          <p:cNvSpPr txBox="1">
            <a:spLocks/>
          </p:cNvSpPr>
          <p:nvPr/>
        </p:nvSpPr>
        <p:spPr>
          <a:xfrm>
            <a:off x="2819409" y="2314298"/>
            <a:ext cx="5938829" cy="6619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tos Display" panose="02110004020202020204"/>
                <a:ea typeface="+mj-ea"/>
                <a:cs typeface="+mj-cs"/>
              </a:rPr>
              <a:t>…to engage in Regional Work</a:t>
            </a:r>
            <a:endParaRPr lang="en-US" sz="3600" dirty="0">
              <a:solidFill>
                <a:srgbClr val="FFFF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28C7D20-CED3-B33C-6561-BBE888DBEAF9}"/>
              </a:ext>
            </a:extLst>
          </p:cNvPr>
          <p:cNvSpPr/>
          <p:nvPr/>
        </p:nvSpPr>
        <p:spPr>
          <a:xfrm>
            <a:off x="1428755" y="500060"/>
            <a:ext cx="885825" cy="88582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25A63E9-CE08-6ADE-A0DD-498B935736F4}"/>
              </a:ext>
            </a:extLst>
          </p:cNvPr>
          <p:cNvSpPr/>
          <p:nvPr/>
        </p:nvSpPr>
        <p:spPr>
          <a:xfrm>
            <a:off x="7710498" y="2224084"/>
            <a:ext cx="885825" cy="885825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BC8D1AC-298E-42D2-DF32-A1D4EF936B28}"/>
              </a:ext>
            </a:extLst>
          </p:cNvPr>
          <p:cNvSpPr txBox="1">
            <a:spLocks/>
          </p:cNvSpPr>
          <p:nvPr/>
        </p:nvSpPr>
        <p:spPr>
          <a:xfrm>
            <a:off x="276315" y="3552554"/>
            <a:ext cx="6405466" cy="6619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ptos Display" panose="02110004020202020204"/>
                <a:ea typeface="+mj-ea"/>
                <a:cs typeface="+mj-cs"/>
              </a:rPr>
              <a:t>…communicated through Regional mobilizers…</a:t>
            </a:r>
            <a:endParaRPr lang="en-US" sz="3600" dirty="0">
              <a:solidFill>
                <a:srgbClr val="FFFF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088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EBB89-A50D-B37A-1D39-D90BDA376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lourful envelopes">
            <a:extLst>
              <a:ext uri="{FF2B5EF4-FFF2-40B4-BE49-F238E27FC236}">
                <a16:creationId xmlns:a16="http://schemas.microsoft.com/office/drawing/2014/main" id="{A979331B-7409-633A-6957-9DA4254D481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t="13011" b="2719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11298B-9C91-53C6-6714-8861ED5FB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6350"/>
            <a:ext cx="10515600" cy="1325563"/>
          </a:xfrm>
        </p:spPr>
        <p:txBody>
          <a:bodyPr/>
          <a:lstStyle/>
          <a:p>
            <a:r>
              <a:rPr lang="en-GB" dirty="0"/>
              <a:t>Strategic Sending Practicalities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952FD-3E26-7894-4C84-1A4596BC4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0176"/>
            <a:ext cx="10515600" cy="50927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GB" sz="3600" dirty="0"/>
              <a:t>Strategic Sending…</a:t>
            </a:r>
          </a:p>
          <a:p>
            <a:pPr lvl="1">
              <a:lnSpc>
                <a:spcPct val="120000"/>
              </a:lnSpc>
            </a:pPr>
            <a:r>
              <a:rPr lang="en-GB" sz="3200" dirty="0"/>
              <a:t>Integrates “home missions” with “foreign missions” (not either/or)</a:t>
            </a:r>
          </a:p>
          <a:p>
            <a:pPr lvl="1">
              <a:lnSpc>
                <a:spcPct val="120000"/>
              </a:lnSpc>
            </a:pPr>
            <a:r>
              <a:rPr lang="en-GB" sz="3200" dirty="0"/>
              <a:t>Moves us towards good focus </a:t>
            </a:r>
            <a:r>
              <a:rPr lang="en-GB" sz="3200" i="1" dirty="0"/>
              <a:t>and</a:t>
            </a:r>
            <a:r>
              <a:rPr lang="en-GB" sz="3200" dirty="0"/>
              <a:t> full coverage</a:t>
            </a:r>
          </a:p>
          <a:p>
            <a:pPr lvl="1">
              <a:lnSpc>
                <a:spcPct val="120000"/>
              </a:lnSpc>
            </a:pPr>
            <a:r>
              <a:rPr lang="en-GB" sz="3200" dirty="0"/>
              <a:t>Offers every local church the gift of a strategic role in missions</a:t>
            </a:r>
          </a:p>
          <a:p>
            <a:pPr lvl="1">
              <a:lnSpc>
                <a:spcPct val="120000"/>
              </a:lnSpc>
            </a:pPr>
            <a:r>
              <a:rPr lang="en-GB" sz="3200" dirty="0"/>
              <a:t>Does not require sign-up, management or critical mass</a:t>
            </a:r>
          </a:p>
          <a:p>
            <a:pPr>
              <a:lnSpc>
                <a:spcPct val="120000"/>
              </a:lnSpc>
            </a:pPr>
            <a:r>
              <a:rPr lang="en-GB" sz="3600" dirty="0"/>
              <a:t>Visit our website at </a:t>
            </a:r>
            <a:r>
              <a:rPr lang="en-GB" sz="3600" dirty="0" err="1"/>
              <a:t>StrategicSending.com</a:t>
            </a:r>
            <a:endParaRPr lang="en-GB" sz="3600" dirty="0"/>
          </a:p>
          <a:p>
            <a:pPr lvl="1">
              <a:lnSpc>
                <a:spcPct val="120000"/>
              </a:lnSpc>
            </a:pPr>
            <a:r>
              <a:rPr lang="en-GB" sz="3200" dirty="0"/>
              <a:t>to find the letter to your church</a:t>
            </a:r>
          </a:p>
          <a:p>
            <a:pPr>
              <a:lnSpc>
                <a:spcPct val="120000"/>
              </a:lnSpc>
            </a:pPr>
            <a:r>
              <a:rPr lang="en-GB" sz="3600" dirty="0"/>
              <a:t>Email </a:t>
            </a:r>
            <a:r>
              <a:rPr lang="en-GB" sz="3600" dirty="0" err="1"/>
              <a:t>StrategicSending@gmail.com</a:t>
            </a:r>
            <a:r>
              <a:rPr lang="en-GB" sz="3600" dirty="0"/>
              <a:t> </a:t>
            </a:r>
          </a:p>
          <a:p>
            <a:pPr lvl="1">
              <a:lnSpc>
                <a:spcPct val="120000"/>
              </a:lnSpc>
            </a:pPr>
            <a:r>
              <a:rPr lang="en-GB" sz="3200" dirty="0"/>
              <a:t>to subscribe for news updates</a:t>
            </a:r>
            <a:endParaRPr lang="en-GB" sz="2800" dirty="0"/>
          </a:p>
          <a:p>
            <a:pPr lvl="1">
              <a:lnSpc>
                <a:spcPct val="120000"/>
              </a:lnSpc>
            </a:pPr>
            <a:r>
              <a:rPr lang="en-GB" sz="3200" dirty="0"/>
              <a:t>to ask a question</a:t>
            </a:r>
          </a:p>
          <a:p>
            <a:pPr>
              <a:lnSpc>
                <a:spcPct val="120000"/>
              </a:lnSpc>
            </a:pP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19431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rld map showing the 10 40 Window">
            <a:extLst>
              <a:ext uri="{FF2B5EF4-FFF2-40B4-BE49-F238E27FC236}">
                <a16:creationId xmlns:a16="http://schemas.microsoft.com/office/drawing/2014/main" id="{7FFD7836-DAF6-3011-8D3F-1F600EEE4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9580"/>
            <a:ext cx="12192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DA791E-F72F-2940-E711-8413A66CF38A}"/>
              </a:ext>
            </a:extLst>
          </p:cNvPr>
          <p:cNvSpPr txBox="1"/>
          <p:nvPr/>
        </p:nvSpPr>
        <p:spPr>
          <a:xfrm>
            <a:off x="0" y="107802"/>
            <a:ext cx="12188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“The 10 / 40 Window” on a map.  It has been an excellent aid to focus global mission</a:t>
            </a:r>
          </a:p>
        </p:txBody>
      </p:sp>
    </p:spTree>
    <p:extLst>
      <p:ext uri="{BB962C8B-B14F-4D97-AF65-F5344CB8AC3E}">
        <p14:creationId xmlns:p14="http://schemas.microsoft.com/office/powerpoint/2010/main" val="694885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919FB-57B8-756D-6116-F7D361D81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E301D2-067E-0530-D502-599902F6A371}"/>
              </a:ext>
            </a:extLst>
          </p:cNvPr>
          <p:cNvSpPr/>
          <p:nvPr/>
        </p:nvSpPr>
        <p:spPr>
          <a:xfrm>
            <a:off x="138893" y="775508"/>
            <a:ext cx="11925782" cy="593781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00F365-D42E-8219-3762-7B8AF67503D6}"/>
              </a:ext>
            </a:extLst>
          </p:cNvPr>
          <p:cNvSpPr/>
          <p:nvPr/>
        </p:nvSpPr>
        <p:spPr>
          <a:xfrm>
            <a:off x="680406" y="1276796"/>
            <a:ext cx="10831187" cy="4304408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A3BBD6-0698-31BF-BB58-1BCEE5803E41}"/>
              </a:ext>
            </a:extLst>
          </p:cNvPr>
          <p:cNvSpPr txBox="1"/>
          <p:nvPr/>
        </p:nvSpPr>
        <p:spPr>
          <a:xfrm>
            <a:off x="3328991" y="3171831"/>
            <a:ext cx="5543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10/40 Window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559567-D732-3B68-DAF2-2943265B0B90}"/>
              </a:ext>
            </a:extLst>
          </p:cNvPr>
          <p:cNvSpPr txBox="1"/>
          <p:nvPr/>
        </p:nvSpPr>
        <p:spPr>
          <a:xfrm>
            <a:off x="-1033467" y="809623"/>
            <a:ext cx="5543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World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08EF0A-B29F-4934-CFA5-CC31039BA4E3}"/>
              </a:ext>
            </a:extLst>
          </p:cNvPr>
          <p:cNvSpPr txBox="1"/>
          <p:nvPr/>
        </p:nvSpPr>
        <p:spPr>
          <a:xfrm>
            <a:off x="0" y="107802"/>
            <a:ext cx="12188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“The 10 / 40 Window” by population.   2/3rds in, 1/3rd out </a:t>
            </a:r>
          </a:p>
        </p:txBody>
      </p:sp>
    </p:spTree>
    <p:extLst>
      <p:ext uri="{BB962C8B-B14F-4D97-AF65-F5344CB8AC3E}">
        <p14:creationId xmlns:p14="http://schemas.microsoft.com/office/powerpoint/2010/main" val="3799650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48434CB-B590-8198-1D26-80F3B312FC91}"/>
              </a:ext>
            </a:extLst>
          </p:cNvPr>
          <p:cNvSpPr/>
          <p:nvPr/>
        </p:nvSpPr>
        <p:spPr>
          <a:xfrm>
            <a:off x="138893" y="775508"/>
            <a:ext cx="11925782" cy="593781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14BB1A-92DA-0955-3DC9-1CD548ECDF0E}"/>
              </a:ext>
            </a:extLst>
          </p:cNvPr>
          <p:cNvSpPr/>
          <p:nvPr/>
        </p:nvSpPr>
        <p:spPr>
          <a:xfrm>
            <a:off x="4120361" y="2728147"/>
            <a:ext cx="3980666" cy="1415238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9D222C-5482-8956-BEE5-02F37D4FD98F}"/>
              </a:ext>
            </a:extLst>
          </p:cNvPr>
          <p:cNvSpPr/>
          <p:nvPr/>
        </p:nvSpPr>
        <p:spPr>
          <a:xfrm>
            <a:off x="2058198" y="1479611"/>
            <a:ext cx="2556664" cy="1048516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E14036-1697-4248-A508-56C472B26561}"/>
              </a:ext>
            </a:extLst>
          </p:cNvPr>
          <p:cNvSpPr/>
          <p:nvPr/>
        </p:nvSpPr>
        <p:spPr>
          <a:xfrm>
            <a:off x="5370132" y="4537759"/>
            <a:ext cx="5461789" cy="1752612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A7BA68-1B54-D8FA-B73E-E88E8D499FFA}"/>
              </a:ext>
            </a:extLst>
          </p:cNvPr>
          <p:cNvSpPr txBox="1"/>
          <p:nvPr/>
        </p:nvSpPr>
        <p:spPr>
          <a:xfrm>
            <a:off x="3328991" y="2943227"/>
            <a:ext cx="5543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Strategic Sending </a:t>
            </a:r>
          </a:p>
          <a:p>
            <a:pPr algn="ctr"/>
            <a:r>
              <a:rPr lang="en-GB" sz="2800" dirty="0"/>
              <a:t>“Window”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AE99F1-208B-F2D1-48D2-D130576359D6}"/>
              </a:ext>
            </a:extLst>
          </p:cNvPr>
          <p:cNvSpPr txBox="1"/>
          <p:nvPr/>
        </p:nvSpPr>
        <p:spPr>
          <a:xfrm>
            <a:off x="-1033467" y="809623"/>
            <a:ext cx="5543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World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97E946-0DA6-0684-BF71-0BA81BF276C8}"/>
              </a:ext>
            </a:extLst>
          </p:cNvPr>
          <p:cNvSpPr txBox="1"/>
          <p:nvPr/>
        </p:nvSpPr>
        <p:spPr>
          <a:xfrm>
            <a:off x="5329251" y="5152455"/>
            <a:ext cx="5543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Some Larger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731A1B-FCE2-E482-BF03-C002EE80615E}"/>
              </a:ext>
            </a:extLst>
          </p:cNvPr>
          <p:cNvSpPr txBox="1"/>
          <p:nvPr/>
        </p:nvSpPr>
        <p:spPr>
          <a:xfrm>
            <a:off x="552450" y="1685929"/>
            <a:ext cx="5543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Some Smaller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2B76F7-F415-70E3-73A6-421B5F9BF592}"/>
              </a:ext>
            </a:extLst>
          </p:cNvPr>
          <p:cNvSpPr txBox="1"/>
          <p:nvPr/>
        </p:nvSpPr>
        <p:spPr>
          <a:xfrm>
            <a:off x="0" y="107802"/>
            <a:ext cx="12188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Strategic Sending gives the churches in each region their own “window”</a:t>
            </a:r>
          </a:p>
        </p:txBody>
      </p:sp>
    </p:spTree>
    <p:extLst>
      <p:ext uri="{BB962C8B-B14F-4D97-AF65-F5344CB8AC3E}">
        <p14:creationId xmlns:p14="http://schemas.microsoft.com/office/powerpoint/2010/main" val="396276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3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B3BC3-A3E5-29E4-1F11-7A2A2682C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564275-A257-7E3D-03D2-93272C0E69ED}"/>
              </a:ext>
            </a:extLst>
          </p:cNvPr>
          <p:cNvSpPr/>
          <p:nvPr/>
        </p:nvSpPr>
        <p:spPr>
          <a:xfrm>
            <a:off x="138893" y="775508"/>
            <a:ext cx="11925782" cy="593781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6AEBE2-3F5C-0789-F5E9-CF599EE6D1BA}"/>
              </a:ext>
            </a:extLst>
          </p:cNvPr>
          <p:cNvSpPr/>
          <p:nvPr/>
        </p:nvSpPr>
        <p:spPr>
          <a:xfrm>
            <a:off x="1548596" y="786653"/>
            <a:ext cx="3980666" cy="1415238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308895-6E95-939E-454A-846F8DFA99FF}"/>
              </a:ext>
            </a:extLst>
          </p:cNvPr>
          <p:cNvSpPr/>
          <p:nvPr/>
        </p:nvSpPr>
        <p:spPr>
          <a:xfrm>
            <a:off x="138893" y="775508"/>
            <a:ext cx="2556664" cy="1048516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BA3781-43B3-EC33-FA8F-5FF1A4D2BD84}"/>
              </a:ext>
            </a:extLst>
          </p:cNvPr>
          <p:cNvSpPr/>
          <p:nvPr/>
        </p:nvSpPr>
        <p:spPr>
          <a:xfrm>
            <a:off x="2725579" y="776569"/>
            <a:ext cx="5461789" cy="1752612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06A7007-8948-0F00-9960-7C250E7A17F3}"/>
              </a:ext>
            </a:extLst>
          </p:cNvPr>
          <p:cNvSpPr/>
          <p:nvPr/>
        </p:nvSpPr>
        <p:spPr>
          <a:xfrm>
            <a:off x="9500276" y="786653"/>
            <a:ext cx="2556664" cy="1048516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3400E0-F4D5-CA3F-8BD1-3603E0C3CA3B}"/>
              </a:ext>
            </a:extLst>
          </p:cNvPr>
          <p:cNvSpPr/>
          <p:nvPr/>
        </p:nvSpPr>
        <p:spPr>
          <a:xfrm>
            <a:off x="2362998" y="1784411"/>
            <a:ext cx="2556664" cy="1048516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7A0EDB-D66D-276E-9842-5A0F2E49F708}"/>
              </a:ext>
            </a:extLst>
          </p:cNvPr>
          <p:cNvSpPr/>
          <p:nvPr/>
        </p:nvSpPr>
        <p:spPr>
          <a:xfrm>
            <a:off x="2515398" y="1936811"/>
            <a:ext cx="2556664" cy="1048516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9304C3A-D211-6D00-0E24-01BAD6F9DA3C}"/>
              </a:ext>
            </a:extLst>
          </p:cNvPr>
          <p:cNvSpPr/>
          <p:nvPr/>
        </p:nvSpPr>
        <p:spPr>
          <a:xfrm>
            <a:off x="9494457" y="5648702"/>
            <a:ext cx="2556664" cy="1048516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1A1D32-331F-23FD-3D60-45D4EB441994}"/>
              </a:ext>
            </a:extLst>
          </p:cNvPr>
          <p:cNvSpPr/>
          <p:nvPr/>
        </p:nvSpPr>
        <p:spPr>
          <a:xfrm>
            <a:off x="9348787" y="2226492"/>
            <a:ext cx="2556664" cy="1048516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B9BE37-ACC0-7BFC-C932-C969D6E17FFC}"/>
              </a:ext>
            </a:extLst>
          </p:cNvPr>
          <p:cNvSpPr/>
          <p:nvPr/>
        </p:nvSpPr>
        <p:spPr>
          <a:xfrm>
            <a:off x="934808" y="4769986"/>
            <a:ext cx="2556664" cy="1048516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4FDD558-D85A-4E62-6852-F4A1F57B3C56}"/>
              </a:ext>
            </a:extLst>
          </p:cNvPr>
          <p:cNvSpPr/>
          <p:nvPr/>
        </p:nvSpPr>
        <p:spPr>
          <a:xfrm>
            <a:off x="5498780" y="2546411"/>
            <a:ext cx="2556664" cy="1048516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3CA801-7693-41B9-9A62-2392576B83D9}"/>
              </a:ext>
            </a:extLst>
          </p:cNvPr>
          <p:cNvSpPr/>
          <p:nvPr/>
        </p:nvSpPr>
        <p:spPr>
          <a:xfrm>
            <a:off x="6261503" y="1825177"/>
            <a:ext cx="2556664" cy="1048516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BF2B635-FDEB-B7A2-FB7C-346DF8F872DA}"/>
              </a:ext>
            </a:extLst>
          </p:cNvPr>
          <p:cNvSpPr/>
          <p:nvPr/>
        </p:nvSpPr>
        <p:spPr>
          <a:xfrm>
            <a:off x="143676" y="1808221"/>
            <a:ext cx="2556664" cy="1048516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2C3D6E-4CCF-3A53-E2D0-4BDE713A9D83}"/>
              </a:ext>
            </a:extLst>
          </p:cNvPr>
          <p:cNvSpPr/>
          <p:nvPr/>
        </p:nvSpPr>
        <p:spPr>
          <a:xfrm>
            <a:off x="5499503" y="775508"/>
            <a:ext cx="2556664" cy="1048516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4C7657-C33A-9EBE-D6F8-B05E6E0A5318}"/>
              </a:ext>
            </a:extLst>
          </p:cNvPr>
          <p:cNvSpPr/>
          <p:nvPr/>
        </p:nvSpPr>
        <p:spPr>
          <a:xfrm>
            <a:off x="8070455" y="765996"/>
            <a:ext cx="3980666" cy="1415238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F619EDB-65E6-BA6F-2C50-44A1560CF767}"/>
              </a:ext>
            </a:extLst>
          </p:cNvPr>
          <p:cNvSpPr/>
          <p:nvPr/>
        </p:nvSpPr>
        <p:spPr>
          <a:xfrm>
            <a:off x="8070455" y="1846314"/>
            <a:ext cx="3980666" cy="1415238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BDA180-0E69-4A5E-CB50-C69C260FCED8}"/>
              </a:ext>
            </a:extLst>
          </p:cNvPr>
          <p:cNvSpPr/>
          <p:nvPr/>
        </p:nvSpPr>
        <p:spPr>
          <a:xfrm>
            <a:off x="539346" y="2227309"/>
            <a:ext cx="3980666" cy="1415238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C08B35-CAFA-CFCF-BCCF-6B0BB95EDD2D}"/>
              </a:ext>
            </a:extLst>
          </p:cNvPr>
          <p:cNvSpPr/>
          <p:nvPr/>
        </p:nvSpPr>
        <p:spPr>
          <a:xfrm>
            <a:off x="4729961" y="3337747"/>
            <a:ext cx="3980666" cy="1415238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693C711-BB61-0A3D-48C8-44ECEA53C5ED}"/>
              </a:ext>
            </a:extLst>
          </p:cNvPr>
          <p:cNvSpPr/>
          <p:nvPr/>
        </p:nvSpPr>
        <p:spPr>
          <a:xfrm>
            <a:off x="4882361" y="3490147"/>
            <a:ext cx="3980666" cy="1415238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7D0FFE2-50C6-BDA6-7962-1CC0ED24FFB1}"/>
              </a:ext>
            </a:extLst>
          </p:cNvPr>
          <p:cNvSpPr/>
          <p:nvPr/>
        </p:nvSpPr>
        <p:spPr>
          <a:xfrm>
            <a:off x="4105667" y="1586296"/>
            <a:ext cx="3980666" cy="1415238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5AC98B8-5911-E095-99A9-47449D5E5BD2}"/>
              </a:ext>
            </a:extLst>
          </p:cNvPr>
          <p:cNvSpPr/>
          <p:nvPr/>
        </p:nvSpPr>
        <p:spPr>
          <a:xfrm>
            <a:off x="8075455" y="2909704"/>
            <a:ext cx="3980666" cy="1415238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C7C214F-89EE-378C-04D6-1CA0CE955AB3}"/>
              </a:ext>
            </a:extLst>
          </p:cNvPr>
          <p:cNvSpPr/>
          <p:nvPr/>
        </p:nvSpPr>
        <p:spPr>
          <a:xfrm>
            <a:off x="5339561" y="3947347"/>
            <a:ext cx="3980666" cy="1415238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21DE3EB-9F5B-C02A-0F11-B329053BBC7F}"/>
              </a:ext>
            </a:extLst>
          </p:cNvPr>
          <p:cNvSpPr/>
          <p:nvPr/>
        </p:nvSpPr>
        <p:spPr>
          <a:xfrm>
            <a:off x="8077650" y="3898456"/>
            <a:ext cx="3980666" cy="1415238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A203151-A1C0-21F1-0A5B-59134521A04E}"/>
              </a:ext>
            </a:extLst>
          </p:cNvPr>
          <p:cNvSpPr/>
          <p:nvPr/>
        </p:nvSpPr>
        <p:spPr>
          <a:xfrm>
            <a:off x="2068941" y="3937753"/>
            <a:ext cx="3980666" cy="1415238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F7DA62B-6954-BCAF-9143-C53617FC9CB7}"/>
              </a:ext>
            </a:extLst>
          </p:cNvPr>
          <p:cNvSpPr/>
          <p:nvPr/>
        </p:nvSpPr>
        <p:spPr>
          <a:xfrm>
            <a:off x="6572148" y="4589788"/>
            <a:ext cx="5461789" cy="1752612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F68E993-1BA8-8A63-83AB-73F95F650466}"/>
              </a:ext>
            </a:extLst>
          </p:cNvPr>
          <p:cNvSpPr/>
          <p:nvPr/>
        </p:nvSpPr>
        <p:spPr>
          <a:xfrm>
            <a:off x="5674932" y="4842559"/>
            <a:ext cx="5461789" cy="1752612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D37EC08-57E3-4A83-54C0-E6F7CBBD3F26}"/>
              </a:ext>
            </a:extLst>
          </p:cNvPr>
          <p:cNvSpPr/>
          <p:nvPr/>
        </p:nvSpPr>
        <p:spPr>
          <a:xfrm>
            <a:off x="5827332" y="4994959"/>
            <a:ext cx="5461789" cy="1752612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B8999AC-AA3C-953E-4BAA-B5ED37813ADB}"/>
              </a:ext>
            </a:extLst>
          </p:cNvPr>
          <p:cNvSpPr/>
          <p:nvPr/>
        </p:nvSpPr>
        <p:spPr>
          <a:xfrm>
            <a:off x="1846666" y="4961286"/>
            <a:ext cx="5461789" cy="1752612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2D9A62E-D186-7831-1D8F-4D9DBCA33382}"/>
              </a:ext>
            </a:extLst>
          </p:cNvPr>
          <p:cNvSpPr/>
          <p:nvPr/>
        </p:nvSpPr>
        <p:spPr>
          <a:xfrm>
            <a:off x="140867" y="2342379"/>
            <a:ext cx="5461789" cy="1752612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737C838-1559-C9FB-D0E7-C1A8064A096C}"/>
              </a:ext>
            </a:extLst>
          </p:cNvPr>
          <p:cNvSpPr/>
          <p:nvPr/>
        </p:nvSpPr>
        <p:spPr>
          <a:xfrm>
            <a:off x="1672670" y="2494779"/>
            <a:ext cx="5461789" cy="1752612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AF4D7E7-C62C-F6CC-E953-81C3AB9A5361}"/>
              </a:ext>
            </a:extLst>
          </p:cNvPr>
          <p:cNvSpPr/>
          <p:nvPr/>
        </p:nvSpPr>
        <p:spPr>
          <a:xfrm>
            <a:off x="681044" y="3719057"/>
            <a:ext cx="5461789" cy="1752612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20CB92F-B093-2CA6-2D2E-469128DC76EC}"/>
              </a:ext>
            </a:extLst>
          </p:cNvPr>
          <p:cNvSpPr/>
          <p:nvPr/>
        </p:nvSpPr>
        <p:spPr>
          <a:xfrm>
            <a:off x="129381" y="3828141"/>
            <a:ext cx="5461789" cy="1752612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0FD844C-E83A-B240-4CE0-B3E0AD6ABB53}"/>
              </a:ext>
            </a:extLst>
          </p:cNvPr>
          <p:cNvSpPr/>
          <p:nvPr/>
        </p:nvSpPr>
        <p:spPr>
          <a:xfrm>
            <a:off x="127325" y="4965131"/>
            <a:ext cx="5461789" cy="1752612"/>
          </a:xfrm>
          <a:prstGeom prst="rect">
            <a:avLst/>
          </a:prstGeom>
          <a:solidFill>
            <a:srgbClr val="FFC000">
              <a:alpha val="50196"/>
            </a:srgb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C2469F7-5D0A-69DC-1AC2-0DC93F3478B8}"/>
              </a:ext>
            </a:extLst>
          </p:cNvPr>
          <p:cNvSpPr txBox="1"/>
          <p:nvPr/>
        </p:nvSpPr>
        <p:spPr>
          <a:xfrm>
            <a:off x="3421857" y="957260"/>
            <a:ext cx="5367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Good Focus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959371A-B471-EA63-EE10-720F16CEFE9D}"/>
              </a:ext>
            </a:extLst>
          </p:cNvPr>
          <p:cNvSpPr txBox="1"/>
          <p:nvPr/>
        </p:nvSpPr>
        <p:spPr>
          <a:xfrm>
            <a:off x="3421857" y="2366969"/>
            <a:ext cx="5367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Good Coverage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83FB688-334F-B937-84B1-DE4A4D919FA0}"/>
              </a:ext>
            </a:extLst>
          </p:cNvPr>
          <p:cNvSpPr txBox="1"/>
          <p:nvPr/>
        </p:nvSpPr>
        <p:spPr>
          <a:xfrm>
            <a:off x="3421857" y="3776678"/>
            <a:ext cx="5367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In Relationship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565105A-7C56-3B65-5D80-71B49D128297}"/>
              </a:ext>
            </a:extLst>
          </p:cNvPr>
          <p:cNvSpPr txBox="1"/>
          <p:nvPr/>
        </p:nvSpPr>
        <p:spPr>
          <a:xfrm>
            <a:off x="3421857" y="5186387"/>
            <a:ext cx="5367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On Task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0DDE4B1-CFF7-7796-AE9F-E6DC90A63719}"/>
              </a:ext>
            </a:extLst>
          </p:cNvPr>
          <p:cNvSpPr txBox="1"/>
          <p:nvPr/>
        </p:nvSpPr>
        <p:spPr>
          <a:xfrm>
            <a:off x="6660369" y="5981737"/>
            <a:ext cx="5367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..as in Nehemiah 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0EFAC32-862E-65F9-43C1-5BDA082F8A5A}"/>
              </a:ext>
            </a:extLst>
          </p:cNvPr>
          <p:cNvSpPr txBox="1"/>
          <p:nvPr/>
        </p:nvSpPr>
        <p:spPr>
          <a:xfrm>
            <a:off x="0" y="107802"/>
            <a:ext cx="12188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The Whole Church taking the Whole Gospel to the Whole World</a:t>
            </a:r>
          </a:p>
        </p:txBody>
      </p:sp>
    </p:spTree>
    <p:extLst>
      <p:ext uri="{BB962C8B-B14F-4D97-AF65-F5344CB8AC3E}">
        <p14:creationId xmlns:p14="http://schemas.microsoft.com/office/powerpoint/2010/main" val="2134355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3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6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7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8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9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1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2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3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4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6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7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9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1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2" grpId="0" animBg="1"/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/>
      <p:bldP spid="36" grpId="0"/>
      <p:bldP spid="37" grpId="0"/>
      <p:bldP spid="38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ld world map">
            <a:extLst>
              <a:ext uri="{FF2B5EF4-FFF2-40B4-BE49-F238E27FC236}">
                <a16:creationId xmlns:a16="http://schemas.microsoft.com/office/drawing/2014/main" id="{35114277-8EA7-CDBF-4EAF-45307DFF4A2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l="14510" t="99" r="6523" b="13273"/>
          <a:stretch>
            <a:fillRect/>
          </a:stretch>
        </p:blipFill>
        <p:spPr>
          <a:xfrm>
            <a:off x="0" y="365125"/>
            <a:ext cx="12192000" cy="64645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AC8DD0-534C-7B13-0AFC-269BCB55B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957"/>
            <a:ext cx="10515600" cy="1325563"/>
          </a:xfrm>
        </p:spPr>
        <p:txBody>
          <a:bodyPr/>
          <a:lstStyle/>
          <a:p>
            <a:r>
              <a:rPr lang="en-GB" dirty="0"/>
              <a:t>100% of the Church to 100% of the World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ECDDB-0858-8DCC-0F46-C7946D2C7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968875"/>
          </a:xfrm>
        </p:spPr>
        <p:txBody>
          <a:bodyPr>
            <a:noAutofit/>
          </a:bodyPr>
          <a:lstStyle/>
          <a:p>
            <a:r>
              <a:rPr lang="en-GB" sz="3000" dirty="0"/>
              <a:t>“World evangelization requires the whole Church to take the whole gospel to the whole world” </a:t>
            </a:r>
            <a:r>
              <a:rPr lang="en-GB" sz="3000" i="1" dirty="0"/>
              <a:t>Lausanne Covenant 1974.  </a:t>
            </a:r>
            <a:r>
              <a:rPr lang="en-GB" sz="3000" b="1" i="1" dirty="0"/>
              <a:t>YES!</a:t>
            </a:r>
          </a:p>
          <a:p>
            <a:r>
              <a:rPr lang="en-GB" sz="3000" b="1" i="1" dirty="0"/>
              <a:t>BUT</a:t>
            </a:r>
            <a:r>
              <a:rPr lang="en-GB" sz="3000" dirty="0"/>
              <a:t> it doesn’t require </a:t>
            </a:r>
            <a:r>
              <a:rPr lang="en-GB" sz="3000" b="1" i="1" dirty="0"/>
              <a:t>each part </a:t>
            </a:r>
            <a:r>
              <a:rPr lang="en-GB" sz="3000" dirty="0"/>
              <a:t>of the Church to take the whole gospel to the whole world</a:t>
            </a:r>
          </a:p>
          <a:p>
            <a:r>
              <a:rPr lang="en-GB" sz="3000" dirty="0"/>
              <a:t>So Strategic Sending </a:t>
            </a:r>
            <a:r>
              <a:rPr lang="en-GB" sz="3000" b="1" i="1" dirty="0"/>
              <a:t>divides</a:t>
            </a:r>
            <a:r>
              <a:rPr lang="en-GB" sz="3000" dirty="0"/>
              <a:t> up the task and recommends…</a:t>
            </a:r>
          </a:p>
          <a:p>
            <a:r>
              <a:rPr lang="en-GB" sz="3000" b="1" i="1" dirty="0"/>
              <a:t>Each part </a:t>
            </a:r>
            <a:r>
              <a:rPr lang="en-GB" sz="3000" dirty="0"/>
              <a:t>of the Church to take the whole gospel to </a:t>
            </a:r>
            <a:r>
              <a:rPr lang="en-GB" sz="3000" b="1" i="1" dirty="0"/>
              <a:t>specific parts</a:t>
            </a:r>
            <a:r>
              <a:rPr lang="en-GB" sz="3000" dirty="0"/>
              <a:t> of the world.</a:t>
            </a:r>
          </a:p>
          <a:p>
            <a:r>
              <a:rPr lang="en-GB" sz="3000" dirty="0"/>
              <a:t>Imagine if </a:t>
            </a:r>
            <a:r>
              <a:rPr lang="en-GB" sz="3000" b="1" i="1" dirty="0"/>
              <a:t>each 1%</a:t>
            </a:r>
            <a:r>
              <a:rPr lang="en-GB" sz="3000" dirty="0"/>
              <a:t> of the Church were to take the gospel to </a:t>
            </a:r>
            <a:r>
              <a:rPr lang="en-GB" sz="3000" b="1" i="1" dirty="0"/>
              <a:t>an appropriate 1%</a:t>
            </a:r>
            <a:r>
              <a:rPr lang="en-GB" sz="3000" dirty="0"/>
              <a:t> of the world… </a:t>
            </a:r>
          </a:p>
        </p:txBody>
      </p:sp>
    </p:spTree>
    <p:extLst>
      <p:ext uri="{BB962C8B-B14F-4D97-AF65-F5344CB8AC3E}">
        <p14:creationId xmlns:p14="http://schemas.microsoft.com/office/powerpoint/2010/main" val="188915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Old world map">
            <a:extLst>
              <a:ext uri="{FF2B5EF4-FFF2-40B4-BE49-F238E27FC236}">
                <a16:creationId xmlns:a16="http://schemas.microsoft.com/office/drawing/2014/main" id="{5C86656E-D64F-6AE8-980A-1678155FA7D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l="14510" t="6137" r="6523" b="13272"/>
          <a:stretch>
            <a:fillRect/>
          </a:stretch>
        </p:blipFill>
        <p:spPr>
          <a:xfrm>
            <a:off x="0" y="815689"/>
            <a:ext cx="12192000" cy="6014022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EE01A62E-C1C4-1CA4-E289-E96607381923}"/>
              </a:ext>
            </a:extLst>
          </p:cNvPr>
          <p:cNvSpPr>
            <a:spLocks noChangeAspect="1"/>
          </p:cNvSpPr>
          <p:nvPr/>
        </p:nvSpPr>
        <p:spPr>
          <a:xfrm>
            <a:off x="11589423" y="5580654"/>
            <a:ext cx="360000" cy="3600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161876E-EA65-DA0B-8082-39C37A18B951}"/>
              </a:ext>
            </a:extLst>
          </p:cNvPr>
          <p:cNvSpPr>
            <a:spLocks noChangeAspect="1"/>
          </p:cNvSpPr>
          <p:nvPr/>
        </p:nvSpPr>
        <p:spPr>
          <a:xfrm>
            <a:off x="6243231" y="2959374"/>
            <a:ext cx="360000" cy="3600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D3A2F78-E7F2-5857-A2E7-EC1BA658B3CB}"/>
              </a:ext>
            </a:extLst>
          </p:cNvPr>
          <p:cNvSpPr>
            <a:spLocks noChangeAspect="1"/>
          </p:cNvSpPr>
          <p:nvPr/>
        </p:nvSpPr>
        <p:spPr>
          <a:xfrm>
            <a:off x="7773327" y="1563390"/>
            <a:ext cx="360000" cy="3600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2AD4F9-339F-C4D6-41AD-2920DA4A8DCC}"/>
              </a:ext>
            </a:extLst>
          </p:cNvPr>
          <p:cNvSpPr>
            <a:spLocks noChangeAspect="1"/>
          </p:cNvSpPr>
          <p:nvPr/>
        </p:nvSpPr>
        <p:spPr>
          <a:xfrm>
            <a:off x="5188623" y="1703598"/>
            <a:ext cx="507600" cy="5076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d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D5093B8-6CB0-66EC-F8EB-9E555D436174}"/>
              </a:ext>
            </a:extLst>
          </p:cNvPr>
          <p:cNvSpPr>
            <a:spLocks noChangeAspect="1"/>
          </p:cNvSpPr>
          <p:nvPr/>
        </p:nvSpPr>
        <p:spPr>
          <a:xfrm>
            <a:off x="9845967" y="3873774"/>
            <a:ext cx="802800" cy="8028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3E1571E-7CFA-BFB8-167B-E7E64190D760}"/>
              </a:ext>
            </a:extLst>
          </p:cNvPr>
          <p:cNvSpPr>
            <a:spLocks noChangeAspect="1"/>
          </p:cNvSpPr>
          <p:nvPr/>
        </p:nvSpPr>
        <p:spPr>
          <a:xfrm>
            <a:off x="8376831" y="3172734"/>
            <a:ext cx="802800" cy="8028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0F971A1-5C0F-975F-17C3-16FF4A18140F}"/>
              </a:ext>
            </a:extLst>
          </p:cNvPr>
          <p:cNvSpPr>
            <a:spLocks noChangeAspect="1"/>
          </p:cNvSpPr>
          <p:nvPr/>
        </p:nvSpPr>
        <p:spPr>
          <a:xfrm>
            <a:off x="4987455" y="3861582"/>
            <a:ext cx="802800" cy="8028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23BE8DA-25D4-4FEA-D739-81A10B54CE98}"/>
              </a:ext>
            </a:extLst>
          </p:cNvPr>
          <p:cNvSpPr>
            <a:spLocks noChangeAspect="1"/>
          </p:cNvSpPr>
          <p:nvPr/>
        </p:nvSpPr>
        <p:spPr>
          <a:xfrm>
            <a:off x="592239" y="2227854"/>
            <a:ext cx="802800" cy="8028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3A19F09-8676-76A0-A8BB-785502946FB3}"/>
              </a:ext>
            </a:extLst>
          </p:cNvPr>
          <p:cNvSpPr>
            <a:spLocks noChangeAspect="1"/>
          </p:cNvSpPr>
          <p:nvPr/>
        </p:nvSpPr>
        <p:spPr>
          <a:xfrm>
            <a:off x="1610271" y="4891806"/>
            <a:ext cx="1015200" cy="10152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FF3D108-718F-C15A-64FD-E0BB8BB9362D}"/>
              </a:ext>
            </a:extLst>
          </p:cNvPr>
          <p:cNvSpPr>
            <a:spLocks noChangeAspect="1"/>
          </p:cNvSpPr>
          <p:nvPr/>
        </p:nvSpPr>
        <p:spPr>
          <a:xfrm>
            <a:off x="5609247" y="4483374"/>
            <a:ext cx="1137600" cy="11376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FD60AF0-C0EE-E09C-B320-37F940D56AC3}"/>
              </a:ext>
            </a:extLst>
          </p:cNvPr>
          <p:cNvSpPr>
            <a:spLocks noChangeAspect="1"/>
          </p:cNvSpPr>
          <p:nvPr/>
        </p:nvSpPr>
        <p:spPr>
          <a:xfrm>
            <a:off x="10193439" y="2374158"/>
            <a:ext cx="1526400" cy="15264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D85B32-DE09-B1E9-49E9-4A215FDDB19E}"/>
              </a:ext>
            </a:extLst>
          </p:cNvPr>
          <p:cNvSpPr txBox="1"/>
          <p:nvPr/>
        </p:nvSpPr>
        <p:spPr>
          <a:xfrm>
            <a:off x="0" y="107802"/>
            <a:ext cx="121883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Strategic Neighbourly Sending could send more than 60% of Church </a:t>
            </a:r>
          </a:p>
          <a:p>
            <a:pPr algn="ctr"/>
            <a:r>
              <a:rPr lang="en-GB" sz="2400" dirty="0"/>
              <a:t>to more than 60% of World </a:t>
            </a:r>
            <a:r>
              <a:rPr lang="en-GB" sz="2000" dirty="0"/>
              <a:t>(18% of the Church to 18% of the world in East Asia alone!)</a:t>
            </a:r>
            <a:endParaRPr lang="en-GB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1EC184-CD2E-3166-65B9-EBC2BADECC2F}"/>
              </a:ext>
            </a:extLst>
          </p:cNvPr>
          <p:cNvSpPr txBox="1"/>
          <p:nvPr/>
        </p:nvSpPr>
        <p:spPr>
          <a:xfrm>
            <a:off x="255342" y="2194919"/>
            <a:ext cx="1562104" cy="786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North America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E9B8DB-CA98-ED44-6FA7-FDFBF7BBFD76}"/>
              </a:ext>
            </a:extLst>
          </p:cNvPr>
          <p:cNvSpPr txBox="1"/>
          <p:nvPr/>
        </p:nvSpPr>
        <p:spPr>
          <a:xfrm>
            <a:off x="1191086" y="4830187"/>
            <a:ext cx="1966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Latin America </a:t>
            </a:r>
            <a:r>
              <a:rPr lang="en-GB" sz="3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8%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5175A3-EE12-9EEB-5B6C-C8CDADA6BA78}"/>
              </a:ext>
            </a:extLst>
          </p:cNvPr>
          <p:cNvSpPr txBox="1"/>
          <p:nvPr/>
        </p:nvSpPr>
        <p:spPr>
          <a:xfrm>
            <a:off x="5047488" y="4506158"/>
            <a:ext cx="232257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Anglophone Africa</a:t>
            </a:r>
            <a:b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</a:br>
            <a:r>
              <a:rPr lang="en-GB" sz="3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10%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982156-37F0-D3ED-4ACD-140EFBC93E67}"/>
              </a:ext>
            </a:extLst>
          </p:cNvPr>
          <p:cNvSpPr txBox="1"/>
          <p:nvPr/>
        </p:nvSpPr>
        <p:spPr>
          <a:xfrm>
            <a:off x="8205781" y="3227457"/>
            <a:ext cx="11576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South Asia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306E93-7BBF-3BC8-9D8C-955BAC8B018C}"/>
              </a:ext>
            </a:extLst>
          </p:cNvPr>
          <p:cNvSpPr txBox="1"/>
          <p:nvPr/>
        </p:nvSpPr>
        <p:spPr>
          <a:xfrm>
            <a:off x="10215368" y="2769517"/>
            <a:ext cx="15621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East Asia </a:t>
            </a:r>
            <a:r>
              <a:rPr lang="en-GB" sz="3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18%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364988-9490-FEEF-BA21-7DE479A61BDF}"/>
              </a:ext>
            </a:extLst>
          </p:cNvPr>
          <p:cNvSpPr txBox="1"/>
          <p:nvPr/>
        </p:nvSpPr>
        <p:spPr>
          <a:xfrm>
            <a:off x="9565189" y="3873633"/>
            <a:ext cx="1381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South East Asia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5D35F2D-8321-00DA-183E-404B00354635}"/>
              </a:ext>
            </a:extLst>
          </p:cNvPr>
          <p:cNvSpPr txBox="1"/>
          <p:nvPr/>
        </p:nvSpPr>
        <p:spPr>
          <a:xfrm>
            <a:off x="4504395" y="1816246"/>
            <a:ext cx="19667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Europe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4565B78-9767-7C3E-0C80-359B0D94570F}"/>
              </a:ext>
            </a:extLst>
          </p:cNvPr>
          <p:cNvSpPr txBox="1"/>
          <p:nvPr/>
        </p:nvSpPr>
        <p:spPr>
          <a:xfrm>
            <a:off x="5442890" y="3065689"/>
            <a:ext cx="19667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MENA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4F011D8-EAD1-4994-E991-3C6F12F7C470}"/>
              </a:ext>
            </a:extLst>
          </p:cNvPr>
          <p:cNvSpPr txBox="1"/>
          <p:nvPr/>
        </p:nvSpPr>
        <p:spPr>
          <a:xfrm>
            <a:off x="4449531" y="3893626"/>
            <a:ext cx="1966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Francophone Africa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EF80D2F-C8D2-CCBF-7A7C-5F040FEFDDD0}"/>
              </a:ext>
            </a:extLst>
          </p:cNvPr>
          <p:cNvSpPr txBox="1"/>
          <p:nvPr/>
        </p:nvSpPr>
        <p:spPr>
          <a:xfrm>
            <a:off x="10798230" y="5668198"/>
            <a:ext cx="19667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Oceania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0F4DDC6-9514-257C-525E-909F19AFF9DA}"/>
              </a:ext>
            </a:extLst>
          </p:cNvPr>
          <p:cNvSpPr txBox="1"/>
          <p:nvPr/>
        </p:nvSpPr>
        <p:spPr>
          <a:xfrm>
            <a:off x="6993214" y="1639193"/>
            <a:ext cx="19667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Eurasia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E19AB7-EF95-6984-8C05-541EB8F6EC72}"/>
              </a:ext>
            </a:extLst>
          </p:cNvPr>
          <p:cNvSpPr txBox="1"/>
          <p:nvPr/>
        </p:nvSpPr>
        <p:spPr>
          <a:xfrm>
            <a:off x="0" y="6238570"/>
            <a:ext cx="7773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From the Strategic Sending data model using input data of population and evangelical Christian numbers sourced from Joshua Project and </a:t>
            </a:r>
            <a:r>
              <a:rPr lang="en-GB" sz="1600" dirty="0" err="1"/>
              <a:t>CityVision</a:t>
            </a:r>
            <a:r>
              <a:rPr lang="en-GB" sz="1600" dirty="0"/>
              <a:t> in 2025. </a:t>
            </a:r>
          </a:p>
        </p:txBody>
      </p:sp>
    </p:spTree>
    <p:extLst>
      <p:ext uri="{BB962C8B-B14F-4D97-AF65-F5344CB8AC3E}">
        <p14:creationId xmlns:p14="http://schemas.microsoft.com/office/powerpoint/2010/main" val="1348935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A374B-F922-E2C8-DF1B-5873FB16E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 descr="Old world map">
            <a:extLst>
              <a:ext uri="{FF2B5EF4-FFF2-40B4-BE49-F238E27FC236}">
                <a16:creationId xmlns:a16="http://schemas.microsoft.com/office/drawing/2014/main" id="{6D778E78-297E-6162-9262-89BBADE762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l="14510" t="4504" r="6523" b="13274"/>
          <a:stretch>
            <a:fillRect/>
          </a:stretch>
        </p:blipFill>
        <p:spPr>
          <a:xfrm>
            <a:off x="0" y="693905"/>
            <a:ext cx="12192000" cy="613580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4131BB-00D7-4FB5-F7E5-A787D578FD1A}"/>
              </a:ext>
            </a:extLst>
          </p:cNvPr>
          <p:cNvSpPr txBox="1"/>
          <p:nvPr/>
        </p:nvSpPr>
        <p:spPr>
          <a:xfrm>
            <a:off x="0" y="107802"/>
            <a:ext cx="12188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…but Strategic Distant Sending is required to reach the other 40%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2B503A1-70AD-34FC-B8FF-58EB5A73729A}"/>
              </a:ext>
            </a:extLst>
          </p:cNvPr>
          <p:cNvSpPr txBox="1"/>
          <p:nvPr/>
        </p:nvSpPr>
        <p:spPr>
          <a:xfrm>
            <a:off x="2103538" y="5838219"/>
            <a:ext cx="71674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More Church</a:t>
            </a:r>
            <a:r>
              <a:rPr lang="en-GB" sz="32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 than average</a:t>
            </a:r>
            <a:endParaRPr lang="en-GB" sz="6000" dirty="0">
              <a:ln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5B7719A-A631-0829-5CB1-77C7A2B88C00}"/>
              </a:ext>
            </a:extLst>
          </p:cNvPr>
          <p:cNvSpPr txBox="1"/>
          <p:nvPr/>
        </p:nvSpPr>
        <p:spPr>
          <a:xfrm>
            <a:off x="5397500" y="693905"/>
            <a:ext cx="66905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</a:rPr>
              <a:t>Less Church</a:t>
            </a:r>
            <a:r>
              <a:rPr lang="en-GB" sz="32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</a:rPr>
              <a:t> than average</a:t>
            </a:r>
            <a:endParaRPr lang="en-GB" sz="6000" dirty="0">
              <a:ln>
                <a:solidFill>
                  <a:schemeClr val="tx1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AA035DB-5891-F811-3ADA-77599E04250E}"/>
              </a:ext>
            </a:extLst>
          </p:cNvPr>
          <p:cNvSpPr>
            <a:spLocks noChangeAspect="1"/>
          </p:cNvSpPr>
          <p:nvPr/>
        </p:nvSpPr>
        <p:spPr>
          <a:xfrm>
            <a:off x="11589423" y="5580654"/>
            <a:ext cx="280800" cy="280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82A9C18-1021-5B32-9763-529C510BF1A9}"/>
              </a:ext>
            </a:extLst>
          </p:cNvPr>
          <p:cNvSpPr>
            <a:spLocks noChangeAspect="1"/>
          </p:cNvSpPr>
          <p:nvPr/>
        </p:nvSpPr>
        <p:spPr>
          <a:xfrm>
            <a:off x="8015321" y="3108936"/>
            <a:ext cx="1558800" cy="15588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514615E-5C56-527F-4DFF-9272B4F0B597}"/>
              </a:ext>
            </a:extLst>
          </p:cNvPr>
          <p:cNvSpPr>
            <a:spLocks noChangeAspect="1"/>
          </p:cNvSpPr>
          <p:nvPr/>
        </p:nvSpPr>
        <p:spPr>
          <a:xfrm>
            <a:off x="6019943" y="2799884"/>
            <a:ext cx="849600" cy="8496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4ACB8B2-7A71-D77C-0A36-E61AF21E360A}"/>
              </a:ext>
            </a:extLst>
          </p:cNvPr>
          <p:cNvSpPr>
            <a:spLocks noChangeAspect="1"/>
          </p:cNvSpPr>
          <p:nvPr/>
        </p:nvSpPr>
        <p:spPr>
          <a:xfrm>
            <a:off x="7666997" y="1467693"/>
            <a:ext cx="622800" cy="6228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037C6A67-B2C3-A891-699F-E47118247491}"/>
              </a:ext>
            </a:extLst>
          </p:cNvPr>
          <p:cNvSpPr>
            <a:spLocks noChangeAspect="1"/>
          </p:cNvSpPr>
          <p:nvPr/>
        </p:nvSpPr>
        <p:spPr>
          <a:xfrm>
            <a:off x="5071660" y="1576003"/>
            <a:ext cx="846000" cy="8460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828CBA5-036B-C0A4-A732-F2BD308B78FD}"/>
              </a:ext>
            </a:extLst>
          </p:cNvPr>
          <p:cNvSpPr>
            <a:spLocks noChangeAspect="1"/>
          </p:cNvSpPr>
          <p:nvPr/>
        </p:nvSpPr>
        <p:spPr>
          <a:xfrm>
            <a:off x="9845967" y="3873774"/>
            <a:ext cx="637200" cy="6372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6000BE6-3061-7E66-A24B-DEE03665BEF2}"/>
              </a:ext>
            </a:extLst>
          </p:cNvPr>
          <p:cNvSpPr txBox="1"/>
          <p:nvPr/>
        </p:nvSpPr>
        <p:spPr>
          <a:xfrm>
            <a:off x="9565189" y="3873633"/>
            <a:ext cx="1381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South East Asia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EEA769D-88DB-A37C-04C1-E0DF01B7B6AC}"/>
              </a:ext>
            </a:extLst>
          </p:cNvPr>
          <p:cNvSpPr>
            <a:spLocks noChangeAspect="1"/>
          </p:cNvSpPr>
          <p:nvPr/>
        </p:nvSpPr>
        <p:spPr>
          <a:xfrm>
            <a:off x="4987455" y="3861582"/>
            <a:ext cx="554400" cy="55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041A72B-1608-A078-9C07-270200355AA7}"/>
              </a:ext>
            </a:extLst>
          </p:cNvPr>
          <p:cNvSpPr>
            <a:spLocks noChangeAspect="1"/>
          </p:cNvSpPr>
          <p:nvPr/>
        </p:nvSpPr>
        <p:spPr>
          <a:xfrm>
            <a:off x="5471018" y="4366412"/>
            <a:ext cx="1461600" cy="1461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3118FD3-3F82-6421-9A40-9F7766F971E3}"/>
              </a:ext>
            </a:extLst>
          </p:cNvPr>
          <p:cNvSpPr txBox="1"/>
          <p:nvPr/>
        </p:nvSpPr>
        <p:spPr>
          <a:xfrm>
            <a:off x="5047488" y="4506158"/>
            <a:ext cx="232257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Anglophone Africa</a:t>
            </a:r>
            <a:b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</a:br>
            <a:r>
              <a:rPr lang="en-GB" sz="3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+17%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58CB3F4-B1B9-9330-4701-64A0B7701892}"/>
              </a:ext>
            </a:extLst>
          </p:cNvPr>
          <p:cNvSpPr>
            <a:spLocks noChangeAspect="1"/>
          </p:cNvSpPr>
          <p:nvPr/>
        </p:nvSpPr>
        <p:spPr>
          <a:xfrm>
            <a:off x="10671910" y="2693140"/>
            <a:ext cx="576000" cy="5760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FFBFB16-9AA6-3F19-C4E8-384A7E158C8A}"/>
              </a:ext>
            </a:extLst>
          </p:cNvPr>
          <p:cNvSpPr txBox="1"/>
          <p:nvPr/>
        </p:nvSpPr>
        <p:spPr>
          <a:xfrm>
            <a:off x="8205781" y="3227457"/>
            <a:ext cx="115767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South Asia</a:t>
            </a:r>
          </a:p>
          <a:p>
            <a:pPr algn="ctr"/>
            <a:r>
              <a:rPr lang="en-GB" sz="3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-19%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B789DDF-E35E-F4B9-84DE-DF0ACD3F813A}"/>
              </a:ext>
            </a:extLst>
          </p:cNvPr>
          <p:cNvSpPr txBox="1"/>
          <p:nvPr/>
        </p:nvSpPr>
        <p:spPr>
          <a:xfrm>
            <a:off x="10215368" y="2769517"/>
            <a:ext cx="1562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East Asia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A44069B-D2A6-A245-6A12-F803687D2C17}"/>
              </a:ext>
            </a:extLst>
          </p:cNvPr>
          <p:cNvSpPr txBox="1"/>
          <p:nvPr/>
        </p:nvSpPr>
        <p:spPr>
          <a:xfrm>
            <a:off x="4504395" y="1759096"/>
            <a:ext cx="19667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Europe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B3D1AC8-2023-D5CB-C9AC-BF07C0997730}"/>
              </a:ext>
            </a:extLst>
          </p:cNvPr>
          <p:cNvSpPr txBox="1"/>
          <p:nvPr/>
        </p:nvSpPr>
        <p:spPr>
          <a:xfrm>
            <a:off x="5480990" y="2970439"/>
            <a:ext cx="19667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MENA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62ADA4F-97B2-4E2C-2DCB-2548ECCDE209}"/>
              </a:ext>
            </a:extLst>
          </p:cNvPr>
          <p:cNvSpPr txBox="1"/>
          <p:nvPr/>
        </p:nvSpPr>
        <p:spPr>
          <a:xfrm>
            <a:off x="4300669" y="3861727"/>
            <a:ext cx="1966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Francophone Africa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821CA42-21F9-4A40-B4B6-942E7C8A9DF4}"/>
              </a:ext>
            </a:extLst>
          </p:cNvPr>
          <p:cNvSpPr txBox="1"/>
          <p:nvPr/>
        </p:nvSpPr>
        <p:spPr>
          <a:xfrm>
            <a:off x="7012264" y="1582043"/>
            <a:ext cx="19667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Eurasia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9E822C39-AD3E-43F4-EC13-AC1AF3F90B4A}"/>
              </a:ext>
            </a:extLst>
          </p:cNvPr>
          <p:cNvSpPr>
            <a:spLocks noChangeAspect="1"/>
          </p:cNvSpPr>
          <p:nvPr/>
        </p:nvSpPr>
        <p:spPr>
          <a:xfrm>
            <a:off x="1554027" y="3754809"/>
            <a:ext cx="219600" cy="219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2573559-D040-3510-EB31-04DB4C8C9597}"/>
              </a:ext>
            </a:extLst>
          </p:cNvPr>
          <p:cNvSpPr txBox="1"/>
          <p:nvPr/>
        </p:nvSpPr>
        <p:spPr>
          <a:xfrm>
            <a:off x="690842" y="3817826"/>
            <a:ext cx="19667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Caribbean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E55661E2-0066-30DD-8277-8177430C5A1B}"/>
              </a:ext>
            </a:extLst>
          </p:cNvPr>
          <p:cNvSpPr>
            <a:spLocks noChangeAspect="1"/>
          </p:cNvSpPr>
          <p:nvPr/>
        </p:nvSpPr>
        <p:spPr>
          <a:xfrm>
            <a:off x="1610271" y="4891806"/>
            <a:ext cx="1108800" cy="1108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4B7A75F-C3B3-95A1-A191-EFEE5FE25A3F}"/>
              </a:ext>
            </a:extLst>
          </p:cNvPr>
          <p:cNvSpPr txBox="1"/>
          <p:nvPr/>
        </p:nvSpPr>
        <p:spPr>
          <a:xfrm>
            <a:off x="1305386" y="4830187"/>
            <a:ext cx="176517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Latin America </a:t>
            </a:r>
            <a:r>
              <a:rPr lang="en-GB" sz="3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+10%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7FB60633-4128-691F-F2E5-3F8D46768B4B}"/>
              </a:ext>
            </a:extLst>
          </p:cNvPr>
          <p:cNvSpPr>
            <a:spLocks noChangeAspect="1"/>
          </p:cNvSpPr>
          <p:nvPr/>
        </p:nvSpPr>
        <p:spPr>
          <a:xfrm>
            <a:off x="592239" y="2227854"/>
            <a:ext cx="1105200" cy="1105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5C3BC1E-486D-51FE-7A37-03BC8DB69E05}"/>
              </a:ext>
            </a:extLst>
          </p:cNvPr>
          <p:cNvSpPr txBox="1"/>
          <p:nvPr/>
        </p:nvSpPr>
        <p:spPr>
          <a:xfrm>
            <a:off x="361672" y="2205552"/>
            <a:ext cx="156210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North America</a:t>
            </a:r>
          </a:p>
          <a:p>
            <a:pPr algn="ctr"/>
            <a:r>
              <a:rPr lang="en-GB" sz="3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+9%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F6F66A9-4D14-D43E-A2E7-73A293B4ABD8}"/>
              </a:ext>
            </a:extLst>
          </p:cNvPr>
          <p:cNvSpPr txBox="1"/>
          <p:nvPr/>
        </p:nvSpPr>
        <p:spPr>
          <a:xfrm>
            <a:off x="7315201" y="5294672"/>
            <a:ext cx="4011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From the Strategic Sending data model using input data of population and evangelical Christian numbers sourced from Joshua Project and </a:t>
            </a:r>
            <a:r>
              <a:rPr lang="en-GB" sz="1200" dirty="0" err="1"/>
              <a:t>CityVision</a:t>
            </a:r>
            <a:r>
              <a:rPr lang="en-GB" sz="1200" dirty="0"/>
              <a:t> in 2025.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F7163CC-A117-C40B-84EE-AFF88566277C}"/>
              </a:ext>
            </a:extLst>
          </p:cNvPr>
          <p:cNvSpPr txBox="1"/>
          <p:nvPr/>
        </p:nvSpPr>
        <p:spPr>
          <a:xfrm>
            <a:off x="10645830" y="5611048"/>
            <a:ext cx="19667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Oceania</a:t>
            </a:r>
          </a:p>
        </p:txBody>
      </p:sp>
    </p:spTree>
    <p:extLst>
      <p:ext uri="{BB962C8B-B14F-4D97-AF65-F5344CB8AC3E}">
        <p14:creationId xmlns:p14="http://schemas.microsoft.com/office/powerpoint/2010/main" val="2069310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D7F9E-8303-F328-4884-CA533E7D6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Old world map">
            <a:extLst>
              <a:ext uri="{FF2B5EF4-FFF2-40B4-BE49-F238E27FC236}">
                <a16:creationId xmlns:a16="http://schemas.microsoft.com/office/drawing/2014/main" id="{2A287456-B2E6-4F27-8C20-A80B1F20F39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l="14510" t="4505" r="6523" b="13273"/>
          <a:stretch>
            <a:fillRect/>
          </a:stretch>
        </p:blipFill>
        <p:spPr>
          <a:xfrm>
            <a:off x="0" y="693905"/>
            <a:ext cx="12192000" cy="6135805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6B28D614-79A3-F074-3294-891144A1D50A}"/>
              </a:ext>
            </a:extLst>
          </p:cNvPr>
          <p:cNvSpPr>
            <a:spLocks noChangeAspect="1"/>
          </p:cNvSpPr>
          <p:nvPr/>
        </p:nvSpPr>
        <p:spPr>
          <a:xfrm>
            <a:off x="11589423" y="5580654"/>
            <a:ext cx="280800" cy="280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DB7F252-5B72-CC91-55D5-DB572CE19AAA}"/>
              </a:ext>
            </a:extLst>
          </p:cNvPr>
          <p:cNvSpPr>
            <a:spLocks noChangeAspect="1"/>
          </p:cNvSpPr>
          <p:nvPr/>
        </p:nvSpPr>
        <p:spPr>
          <a:xfrm>
            <a:off x="8015321" y="3108936"/>
            <a:ext cx="1558800" cy="15588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C2BEDEE-F9C7-8D0F-B394-8D47D0D4970D}"/>
              </a:ext>
            </a:extLst>
          </p:cNvPr>
          <p:cNvSpPr>
            <a:spLocks noChangeAspect="1"/>
          </p:cNvSpPr>
          <p:nvPr/>
        </p:nvSpPr>
        <p:spPr>
          <a:xfrm>
            <a:off x="6019943" y="2799884"/>
            <a:ext cx="849600" cy="8496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EC92E812-E184-0E87-6740-5988BAECBCD2}"/>
              </a:ext>
            </a:extLst>
          </p:cNvPr>
          <p:cNvSpPr/>
          <p:nvPr/>
        </p:nvSpPr>
        <p:spPr>
          <a:xfrm rot="19682132">
            <a:off x="6792129" y="4220242"/>
            <a:ext cx="1415999" cy="603523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81D02CD-20A6-9B68-B377-1C1E3E6E1435}"/>
              </a:ext>
            </a:extLst>
          </p:cNvPr>
          <p:cNvSpPr txBox="1"/>
          <p:nvPr/>
        </p:nvSpPr>
        <p:spPr>
          <a:xfrm>
            <a:off x="6479037" y="4245297"/>
            <a:ext cx="1966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effectLst>
                  <a:glow rad="1124473">
                    <a:schemeClr val="bg1">
                      <a:alpha val="69996"/>
                    </a:schemeClr>
                  </a:glow>
                </a:effectLst>
              </a:rPr>
              <a:t>11%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ED6791F-D310-C4B8-3F32-98FC08DF3FDA}"/>
              </a:ext>
            </a:extLst>
          </p:cNvPr>
          <p:cNvSpPr>
            <a:spLocks noChangeAspect="1"/>
          </p:cNvSpPr>
          <p:nvPr/>
        </p:nvSpPr>
        <p:spPr>
          <a:xfrm>
            <a:off x="7666997" y="1467693"/>
            <a:ext cx="622800" cy="6228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2A200EE-A2F0-E479-C829-2AA75999A91F}"/>
              </a:ext>
            </a:extLst>
          </p:cNvPr>
          <p:cNvSpPr>
            <a:spLocks noChangeAspect="1"/>
          </p:cNvSpPr>
          <p:nvPr/>
        </p:nvSpPr>
        <p:spPr>
          <a:xfrm>
            <a:off x="5071660" y="1576003"/>
            <a:ext cx="846000" cy="8460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67D31EA-36BE-30E7-A606-0C0CD2E64EEC}"/>
              </a:ext>
            </a:extLst>
          </p:cNvPr>
          <p:cNvSpPr>
            <a:spLocks noChangeAspect="1"/>
          </p:cNvSpPr>
          <p:nvPr/>
        </p:nvSpPr>
        <p:spPr>
          <a:xfrm>
            <a:off x="9845967" y="3873774"/>
            <a:ext cx="637200" cy="6372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00CC4A5-8B49-51A3-EBC3-2AD0AF4F2531}"/>
              </a:ext>
            </a:extLst>
          </p:cNvPr>
          <p:cNvSpPr txBox="1"/>
          <p:nvPr/>
        </p:nvSpPr>
        <p:spPr>
          <a:xfrm>
            <a:off x="9565189" y="3873633"/>
            <a:ext cx="13811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South East Asia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0FA634B-1844-CF37-739E-E9F1941605A8}"/>
              </a:ext>
            </a:extLst>
          </p:cNvPr>
          <p:cNvSpPr>
            <a:spLocks noChangeAspect="1"/>
          </p:cNvSpPr>
          <p:nvPr/>
        </p:nvSpPr>
        <p:spPr>
          <a:xfrm>
            <a:off x="4987455" y="3861582"/>
            <a:ext cx="554400" cy="55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9A1B6D2-37BB-5A5D-6643-8A1EBD8ACAC1}"/>
              </a:ext>
            </a:extLst>
          </p:cNvPr>
          <p:cNvSpPr>
            <a:spLocks noChangeAspect="1"/>
          </p:cNvSpPr>
          <p:nvPr/>
        </p:nvSpPr>
        <p:spPr>
          <a:xfrm>
            <a:off x="5471018" y="4366412"/>
            <a:ext cx="1461600" cy="1461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D5B025-D7C3-299D-231E-78AFCA7A8F5C}"/>
              </a:ext>
            </a:extLst>
          </p:cNvPr>
          <p:cNvSpPr txBox="1"/>
          <p:nvPr/>
        </p:nvSpPr>
        <p:spPr>
          <a:xfrm>
            <a:off x="5047488" y="4506158"/>
            <a:ext cx="232257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Anglophone Africa</a:t>
            </a:r>
            <a:b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</a:br>
            <a:r>
              <a:rPr lang="en-GB" sz="3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+17%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F920F56-464D-C2CC-9BC4-C0EFB9C0EB24}"/>
              </a:ext>
            </a:extLst>
          </p:cNvPr>
          <p:cNvSpPr>
            <a:spLocks noChangeAspect="1"/>
          </p:cNvSpPr>
          <p:nvPr/>
        </p:nvSpPr>
        <p:spPr>
          <a:xfrm>
            <a:off x="10671910" y="2693140"/>
            <a:ext cx="576000" cy="5760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00B11B-71D5-BD97-23C7-F1005FF1E1FB}"/>
              </a:ext>
            </a:extLst>
          </p:cNvPr>
          <p:cNvSpPr txBox="1"/>
          <p:nvPr/>
        </p:nvSpPr>
        <p:spPr>
          <a:xfrm>
            <a:off x="0" y="107802"/>
            <a:ext cx="12188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These are the four major directions for Strategic Distant Sending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201AAC-1E7C-EA64-FFEC-E60BCA458084}"/>
              </a:ext>
            </a:extLst>
          </p:cNvPr>
          <p:cNvSpPr txBox="1"/>
          <p:nvPr/>
        </p:nvSpPr>
        <p:spPr>
          <a:xfrm>
            <a:off x="8205781" y="3227457"/>
            <a:ext cx="115767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South Asia</a:t>
            </a:r>
          </a:p>
          <a:p>
            <a:pPr algn="ctr"/>
            <a:r>
              <a:rPr lang="en-GB" sz="3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-19%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1F309A-ACC3-184C-2DE1-A7BD7F986339}"/>
              </a:ext>
            </a:extLst>
          </p:cNvPr>
          <p:cNvSpPr txBox="1"/>
          <p:nvPr/>
        </p:nvSpPr>
        <p:spPr>
          <a:xfrm>
            <a:off x="10215368" y="2769517"/>
            <a:ext cx="1562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East Asia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1CD1BF-3FAB-0975-F440-896697B0BDAE}"/>
              </a:ext>
            </a:extLst>
          </p:cNvPr>
          <p:cNvSpPr txBox="1"/>
          <p:nvPr/>
        </p:nvSpPr>
        <p:spPr>
          <a:xfrm>
            <a:off x="4504395" y="1759096"/>
            <a:ext cx="19667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Europe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99BD0F7-E5DC-AC50-CCD2-FB8C77C5EBFA}"/>
              </a:ext>
            </a:extLst>
          </p:cNvPr>
          <p:cNvSpPr txBox="1"/>
          <p:nvPr/>
        </p:nvSpPr>
        <p:spPr>
          <a:xfrm>
            <a:off x="5480990" y="2970439"/>
            <a:ext cx="19667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MENA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3268788-E948-BA35-6688-4C221EE3A58A}"/>
              </a:ext>
            </a:extLst>
          </p:cNvPr>
          <p:cNvSpPr txBox="1"/>
          <p:nvPr/>
        </p:nvSpPr>
        <p:spPr>
          <a:xfrm>
            <a:off x="4300669" y="3861727"/>
            <a:ext cx="1966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Francophone Africa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EE349C1-1D52-8B72-E1FF-71751F06FA67}"/>
              </a:ext>
            </a:extLst>
          </p:cNvPr>
          <p:cNvSpPr txBox="1"/>
          <p:nvPr/>
        </p:nvSpPr>
        <p:spPr>
          <a:xfrm>
            <a:off x="7012264" y="1582043"/>
            <a:ext cx="19667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Eurasia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49D161CD-D03B-BA62-9B70-90A9EEE516E9}"/>
              </a:ext>
            </a:extLst>
          </p:cNvPr>
          <p:cNvSpPr>
            <a:spLocks noChangeAspect="1"/>
          </p:cNvSpPr>
          <p:nvPr/>
        </p:nvSpPr>
        <p:spPr>
          <a:xfrm>
            <a:off x="1554027" y="3754809"/>
            <a:ext cx="219600" cy="219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BCEB880-258B-E53D-27F9-92C81087D423}"/>
              </a:ext>
            </a:extLst>
          </p:cNvPr>
          <p:cNvSpPr txBox="1"/>
          <p:nvPr/>
        </p:nvSpPr>
        <p:spPr>
          <a:xfrm>
            <a:off x="795438" y="5838219"/>
            <a:ext cx="88611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Strategic Sending Regions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FF5722F-6424-FE87-5C58-FC28E455FEF7}"/>
              </a:ext>
            </a:extLst>
          </p:cNvPr>
          <p:cNvSpPr txBox="1"/>
          <p:nvPr/>
        </p:nvSpPr>
        <p:spPr>
          <a:xfrm>
            <a:off x="2986386" y="693905"/>
            <a:ext cx="92032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ln>
                  <a:solidFill>
                    <a:schemeClr val="tx1"/>
                  </a:solidFill>
                </a:ln>
                <a:solidFill>
                  <a:srgbClr val="002060"/>
                </a:solidFill>
              </a:rPr>
              <a:t>Strategic Receiving Regions</a:t>
            </a:r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5CF7D618-87B4-29C4-9BB8-FE420BE90EEB}"/>
              </a:ext>
            </a:extLst>
          </p:cNvPr>
          <p:cNvSpPr/>
          <p:nvPr/>
        </p:nvSpPr>
        <p:spPr>
          <a:xfrm rot="18925898">
            <a:off x="1701951" y="3588646"/>
            <a:ext cx="4101231" cy="29702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ight Arrow 27">
            <a:extLst>
              <a:ext uri="{FF2B5EF4-FFF2-40B4-BE49-F238E27FC236}">
                <a16:creationId xmlns:a16="http://schemas.microsoft.com/office/drawing/2014/main" id="{3ED3A3B0-30C6-3629-65D6-BA1E28C2BF9A}"/>
              </a:ext>
            </a:extLst>
          </p:cNvPr>
          <p:cNvSpPr/>
          <p:nvPr/>
        </p:nvSpPr>
        <p:spPr>
          <a:xfrm rot="425573">
            <a:off x="1523886" y="3118327"/>
            <a:ext cx="6560929" cy="406293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ight Arrow 28">
            <a:extLst>
              <a:ext uri="{FF2B5EF4-FFF2-40B4-BE49-F238E27FC236}">
                <a16:creationId xmlns:a16="http://schemas.microsoft.com/office/drawing/2014/main" id="{1B979D80-C306-C58D-A558-F62A58DD254F}"/>
              </a:ext>
            </a:extLst>
          </p:cNvPr>
          <p:cNvSpPr/>
          <p:nvPr/>
        </p:nvSpPr>
        <p:spPr>
          <a:xfrm rot="19837976">
            <a:off x="2288080" y="4298910"/>
            <a:ext cx="3964127" cy="18198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58F72AE-C7C6-5516-B49A-0107789D4E89}"/>
              </a:ext>
            </a:extLst>
          </p:cNvPr>
          <p:cNvSpPr>
            <a:spLocks noChangeAspect="1"/>
          </p:cNvSpPr>
          <p:nvPr/>
        </p:nvSpPr>
        <p:spPr>
          <a:xfrm>
            <a:off x="1610271" y="4891806"/>
            <a:ext cx="1108800" cy="1108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7BCD0B-4A56-9544-9017-517AC8A1F222}"/>
              </a:ext>
            </a:extLst>
          </p:cNvPr>
          <p:cNvSpPr txBox="1"/>
          <p:nvPr/>
        </p:nvSpPr>
        <p:spPr>
          <a:xfrm>
            <a:off x="1305386" y="4830187"/>
            <a:ext cx="176517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Latin America </a:t>
            </a:r>
            <a:r>
              <a:rPr lang="en-GB" sz="3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+10%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9C682E-9F50-C1D7-49DE-328C582E9F69}"/>
              </a:ext>
            </a:extLst>
          </p:cNvPr>
          <p:cNvSpPr>
            <a:spLocks noChangeAspect="1"/>
          </p:cNvSpPr>
          <p:nvPr/>
        </p:nvSpPr>
        <p:spPr>
          <a:xfrm>
            <a:off x="592239" y="2227854"/>
            <a:ext cx="1105200" cy="1105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E82740-EFA2-A488-4D88-EF0A28374591}"/>
              </a:ext>
            </a:extLst>
          </p:cNvPr>
          <p:cNvSpPr txBox="1"/>
          <p:nvPr/>
        </p:nvSpPr>
        <p:spPr>
          <a:xfrm>
            <a:off x="361672" y="2205552"/>
            <a:ext cx="156210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North America</a:t>
            </a:r>
          </a:p>
          <a:p>
            <a:pPr algn="ctr"/>
            <a:r>
              <a:rPr lang="en-GB" sz="3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+9%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EC0558C-8812-4462-AC92-E92884BDFCC3}"/>
              </a:ext>
            </a:extLst>
          </p:cNvPr>
          <p:cNvSpPr txBox="1"/>
          <p:nvPr/>
        </p:nvSpPr>
        <p:spPr>
          <a:xfrm>
            <a:off x="1643379" y="2749430"/>
            <a:ext cx="1966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effectLst>
                  <a:glow rad="1124473">
                    <a:schemeClr val="bg1">
                      <a:alpha val="69996"/>
                    </a:schemeClr>
                  </a:glow>
                </a:effectLst>
              </a:rPr>
              <a:t>7%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E09E2F5-3377-8C07-EAC0-581DF4DBFF92}"/>
              </a:ext>
            </a:extLst>
          </p:cNvPr>
          <p:cNvSpPr txBox="1"/>
          <p:nvPr/>
        </p:nvSpPr>
        <p:spPr>
          <a:xfrm>
            <a:off x="2445214" y="3737475"/>
            <a:ext cx="1966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effectLst>
                  <a:glow rad="1124473">
                    <a:schemeClr val="bg1">
                      <a:alpha val="69996"/>
                    </a:schemeClr>
                  </a:glow>
                </a:effectLst>
              </a:rPr>
              <a:t>4%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20E599E-CA53-8EB5-C193-089A90EB2E1E}"/>
              </a:ext>
            </a:extLst>
          </p:cNvPr>
          <p:cNvSpPr txBox="1"/>
          <p:nvPr/>
        </p:nvSpPr>
        <p:spPr>
          <a:xfrm>
            <a:off x="3038175" y="4223746"/>
            <a:ext cx="1966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effectLst>
                  <a:glow rad="1124473">
                    <a:schemeClr val="bg1">
                      <a:alpha val="69996"/>
                    </a:schemeClr>
                  </a:glow>
                </a:effectLst>
              </a:rPr>
              <a:t>3%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2790EE0-3EF7-B725-20AA-2E135B197151}"/>
              </a:ext>
            </a:extLst>
          </p:cNvPr>
          <p:cNvSpPr txBox="1"/>
          <p:nvPr/>
        </p:nvSpPr>
        <p:spPr>
          <a:xfrm>
            <a:off x="7315201" y="5294672"/>
            <a:ext cx="4011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From the Strategic Sending data model using input data of population and evangelical Christian numbers sourced from Joshua Project and </a:t>
            </a:r>
            <a:r>
              <a:rPr lang="en-GB" sz="1200" dirty="0" err="1"/>
              <a:t>CityVision</a:t>
            </a:r>
            <a:r>
              <a:rPr lang="en-GB" sz="1200" dirty="0"/>
              <a:t> in 2025.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9A317D-2942-B07A-403F-B62E2EF66F21}"/>
              </a:ext>
            </a:extLst>
          </p:cNvPr>
          <p:cNvSpPr txBox="1"/>
          <p:nvPr/>
        </p:nvSpPr>
        <p:spPr>
          <a:xfrm>
            <a:off x="690842" y="3817826"/>
            <a:ext cx="19667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Caribbean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9349FB0-95B7-553C-1211-E55A669AAE76}"/>
              </a:ext>
            </a:extLst>
          </p:cNvPr>
          <p:cNvSpPr txBox="1"/>
          <p:nvPr/>
        </p:nvSpPr>
        <p:spPr>
          <a:xfrm>
            <a:off x="10645830" y="5611048"/>
            <a:ext cx="196679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effectLst>
                  <a:glow rad="558800">
                    <a:schemeClr val="bg1">
                      <a:alpha val="85000"/>
                    </a:schemeClr>
                  </a:glow>
                </a:effectLst>
              </a:rPr>
              <a:t>Oceania</a:t>
            </a:r>
          </a:p>
        </p:txBody>
      </p:sp>
    </p:spTree>
    <p:extLst>
      <p:ext uri="{BB962C8B-B14F-4D97-AF65-F5344CB8AC3E}">
        <p14:creationId xmlns:p14="http://schemas.microsoft.com/office/powerpoint/2010/main" val="2538472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15214</TotalTime>
  <Words>667</Words>
  <Application>Microsoft Macintosh PowerPoint</Application>
  <PresentationFormat>Widescreen</PresentationFormat>
  <Paragraphs>115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Strategic Sending</vt:lpstr>
      <vt:lpstr>PowerPoint Presentation</vt:lpstr>
      <vt:lpstr>PowerPoint Presentation</vt:lpstr>
      <vt:lpstr>PowerPoint Presentation</vt:lpstr>
      <vt:lpstr>PowerPoint Presentation</vt:lpstr>
      <vt:lpstr>100% of the Church to 100% of the World</vt:lpstr>
      <vt:lpstr>PowerPoint Presentation</vt:lpstr>
      <vt:lpstr>PowerPoint Presentation</vt:lpstr>
      <vt:lpstr>PowerPoint Presentation</vt:lpstr>
      <vt:lpstr>PowerPoint Presentation</vt:lpstr>
      <vt:lpstr>R.N.A. – Resources, Needs and Affinities</vt:lpstr>
      <vt:lpstr>PowerPoint Presentation</vt:lpstr>
      <vt:lpstr>PowerPoint Presentation</vt:lpstr>
      <vt:lpstr>Strategic Sending Practicalities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Maynard</dc:creator>
  <cp:lastModifiedBy>Chris Maynard</cp:lastModifiedBy>
  <cp:revision>59</cp:revision>
  <dcterms:created xsi:type="dcterms:W3CDTF">2024-11-17T20:46:07Z</dcterms:created>
  <dcterms:modified xsi:type="dcterms:W3CDTF">2026-01-28T10:23:04Z</dcterms:modified>
</cp:coreProperties>
</file>